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256" r:id="rId2"/>
    <p:sldId id="286" r:id="rId3"/>
    <p:sldId id="257" r:id="rId4"/>
    <p:sldId id="258" r:id="rId5"/>
    <p:sldId id="279" r:id="rId6"/>
    <p:sldId id="280" r:id="rId7"/>
    <p:sldId id="281" r:id="rId8"/>
    <p:sldId id="259" r:id="rId9"/>
    <p:sldId id="277" r:id="rId10"/>
    <p:sldId id="260" r:id="rId11"/>
    <p:sldId id="261" r:id="rId12"/>
    <p:sldId id="262" r:id="rId13"/>
    <p:sldId id="283" r:id="rId14"/>
    <p:sldId id="284" r:id="rId15"/>
    <p:sldId id="282" r:id="rId16"/>
    <p:sldId id="263" r:id="rId17"/>
    <p:sldId id="264" r:id="rId18"/>
    <p:sldId id="265" r:id="rId19"/>
    <p:sldId id="266" r:id="rId20"/>
    <p:sldId id="267" r:id="rId21"/>
    <p:sldId id="268" r:id="rId22"/>
    <p:sldId id="269" r:id="rId23"/>
    <p:sldId id="270" r:id="rId24"/>
    <p:sldId id="271" r:id="rId25"/>
    <p:sldId id="273" r:id="rId26"/>
    <p:sldId id="272" r:id="rId27"/>
    <p:sldId id="285"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3139" autoAdjust="0"/>
  </p:normalViewPr>
  <p:slideViewPr>
    <p:cSldViewPr>
      <p:cViewPr varScale="1">
        <p:scale>
          <a:sx n="65" d="100"/>
          <a:sy n="65" d="100"/>
        </p:scale>
        <p:origin x="-13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ACEEC-F095-4C49-A630-1E3CE9986220}" type="datetimeFigureOut">
              <a:rPr lang="es-ES" smtClean="0"/>
              <a:pPr/>
              <a:t>06/12/2011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6A5181-B8C3-4B04-AD8A-34FC93615237}"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El objetivo</a:t>
            </a:r>
            <a:r>
              <a:rPr lang="es-ES" baseline="0" dirty="0" smtClean="0"/>
              <a:t> de esta parte del proyecto era realizar cambios en la programación del robot para alterar su comportamiento. Para ello, lo primero que teníamos que hacer era buscar cómo hacerlo y qué necesitábamos. Empezamos descargando la última actualización del firmware, para instalarla posteriormente. Necesitábamos el compilador </a:t>
            </a:r>
            <a:r>
              <a:rPr lang="es-ES" baseline="0" dirty="0" err="1" smtClean="0"/>
              <a:t>MinGW</a:t>
            </a:r>
            <a:r>
              <a:rPr lang="es-ES" baseline="0" dirty="0" smtClean="0"/>
              <a:t> para generar los archivos ya modificados que mandaríamos al robot. Para enviar estos archivos, había varias formas y nos decantamos por el envío a través del navegador web, ya que era rápido y sencillo. Una vez conocidas las herramientas, debíamos saber cómo utilizarlas y para ello miramos en la web y en el foro del robot y descubrimos cómo usarlos.</a:t>
            </a:r>
            <a:endParaRPr lang="es-ES" dirty="0"/>
          </a:p>
        </p:txBody>
      </p:sp>
      <p:sp>
        <p:nvSpPr>
          <p:cNvPr id="4" name="3 Marcador de número de diapositiva"/>
          <p:cNvSpPr>
            <a:spLocks noGrp="1"/>
          </p:cNvSpPr>
          <p:nvPr>
            <p:ph type="sldNum" sz="quarter" idx="10"/>
          </p:nvPr>
        </p:nvSpPr>
        <p:spPr/>
        <p:txBody>
          <a:bodyPr/>
          <a:lstStyle/>
          <a:p>
            <a:fld id="{636A5181-B8C3-4B04-AD8A-34FC93615237}" type="slidenum">
              <a:rPr lang="es-ES" smtClean="0"/>
              <a:pPr/>
              <a:t>4</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Ejemplo</a:t>
            </a:r>
            <a:r>
              <a:rPr lang="es-ES" baseline="0" dirty="0" smtClean="0"/>
              <a:t> de imagen para la resolución y  calidad indicada.</a:t>
            </a:r>
            <a:endParaRPr lang="es-ES" dirty="0"/>
          </a:p>
        </p:txBody>
      </p:sp>
      <p:sp>
        <p:nvSpPr>
          <p:cNvPr id="4" name="3 Marcador de número de diapositiva"/>
          <p:cNvSpPr>
            <a:spLocks noGrp="1"/>
          </p:cNvSpPr>
          <p:nvPr>
            <p:ph type="sldNum" sz="quarter" idx="10"/>
          </p:nvPr>
        </p:nvSpPr>
        <p:spPr/>
        <p:txBody>
          <a:bodyPr/>
          <a:lstStyle/>
          <a:p>
            <a:fld id="{636A5181-B8C3-4B04-AD8A-34FC93615237}" type="slidenum">
              <a:rPr lang="es-ES" smtClean="0"/>
              <a:pPr/>
              <a:t>13</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Ejemplo</a:t>
            </a:r>
            <a:r>
              <a:rPr lang="es-ES" baseline="0" dirty="0" smtClean="0"/>
              <a:t> de imagen para la resolución y  calidad indicada.</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636A5181-B8C3-4B04-AD8A-34FC93615237}" type="slidenum">
              <a:rPr lang="es-ES" smtClean="0"/>
              <a:pPr/>
              <a:t>14</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Por lo tanto, observando los resultados obtenidos, decidimos usar para nuestra aplicación con una resolución de 320x256 y la máxima</a:t>
            </a:r>
            <a:r>
              <a:rPr lang="es-ES" baseline="0" dirty="0" smtClean="0"/>
              <a:t> calidad, ya que el tiempo de obtención de las imágenes no es muy elevado y se podría realizar un muestreo en tiempo real. A modo de ejemplo, mostramos una imagen con la calidad y resolución que hemos elegido.</a:t>
            </a:r>
            <a:endParaRPr lang="es-ES" dirty="0"/>
          </a:p>
        </p:txBody>
      </p:sp>
      <p:sp>
        <p:nvSpPr>
          <p:cNvPr id="4" name="3 Marcador de número de diapositiva"/>
          <p:cNvSpPr>
            <a:spLocks noGrp="1"/>
          </p:cNvSpPr>
          <p:nvPr>
            <p:ph type="sldNum" sz="quarter" idx="10"/>
          </p:nvPr>
        </p:nvSpPr>
        <p:spPr/>
        <p:txBody>
          <a:bodyPr/>
          <a:lstStyle/>
          <a:p>
            <a:fld id="{636A5181-B8C3-4B04-AD8A-34FC93615237}" type="slidenum">
              <a:rPr lang="es-ES" smtClean="0"/>
              <a:pPr/>
              <a:t>15</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Con todo</a:t>
            </a:r>
            <a:r>
              <a:rPr lang="es-ES" baseline="0" dirty="0" smtClean="0"/>
              <a:t> lo explicado anteriormente, estábamos en condiciones de empezar con nuestra aplicación. </a:t>
            </a:r>
            <a:endParaRPr lang="es-ES" dirty="0"/>
          </a:p>
        </p:txBody>
      </p:sp>
      <p:sp>
        <p:nvSpPr>
          <p:cNvPr id="4" name="3 Marcador de número de diapositiva"/>
          <p:cNvSpPr>
            <a:spLocks noGrp="1"/>
          </p:cNvSpPr>
          <p:nvPr>
            <p:ph type="sldNum" sz="quarter" idx="10"/>
          </p:nvPr>
        </p:nvSpPr>
        <p:spPr/>
        <p:txBody>
          <a:bodyPr/>
          <a:lstStyle/>
          <a:p>
            <a:fld id="{636A5181-B8C3-4B04-AD8A-34FC93615237}" type="slidenum">
              <a:rPr lang="es-ES" smtClean="0"/>
              <a:pPr/>
              <a:t>16</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Para</a:t>
            </a:r>
            <a:r>
              <a:rPr lang="es-ES" baseline="0" dirty="0" smtClean="0"/>
              <a:t> empezar con nuestra aplicación, hacemos lo mismo que en el experimento previo, sólo que en este caso, debemos obtener una imagen únicamente. Establecemos la conexión entre </a:t>
            </a:r>
            <a:r>
              <a:rPr lang="es-ES" baseline="0" dirty="0" err="1" smtClean="0"/>
              <a:t>Matlab</a:t>
            </a:r>
            <a:r>
              <a:rPr lang="es-ES" baseline="0" dirty="0" smtClean="0"/>
              <a:t> y el SRV1b, indicamos la resolución y la calidad, obtenemos la imagen y la mostramos.</a:t>
            </a:r>
            <a:endParaRPr lang="es-ES" dirty="0"/>
          </a:p>
        </p:txBody>
      </p:sp>
      <p:sp>
        <p:nvSpPr>
          <p:cNvPr id="4" name="3 Marcador de número de diapositiva"/>
          <p:cNvSpPr>
            <a:spLocks noGrp="1"/>
          </p:cNvSpPr>
          <p:nvPr>
            <p:ph type="sldNum" sz="quarter" idx="10"/>
          </p:nvPr>
        </p:nvSpPr>
        <p:spPr/>
        <p:txBody>
          <a:bodyPr/>
          <a:lstStyle/>
          <a:p>
            <a:fld id="{636A5181-B8C3-4B04-AD8A-34FC93615237}" type="slidenum">
              <a:rPr lang="es-ES" smtClean="0"/>
              <a:pPr/>
              <a:t>17</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Para poder operar con esa imagen,</a:t>
            </a:r>
            <a:r>
              <a:rPr lang="es-ES" baseline="0" dirty="0" smtClean="0"/>
              <a:t> debemos pasarla a escala de grises, ya que la mayoría de las funciones para el tratamiento de imágenes en </a:t>
            </a:r>
            <a:r>
              <a:rPr lang="es-ES" baseline="0" dirty="0" err="1" smtClean="0"/>
              <a:t>Matlab</a:t>
            </a:r>
            <a:r>
              <a:rPr lang="es-ES" baseline="0" dirty="0" smtClean="0"/>
              <a:t> así lo piden. Mostramos un ejemplo de cómo quedaría esa imagen.</a:t>
            </a:r>
            <a:endParaRPr lang="es-ES" dirty="0"/>
          </a:p>
        </p:txBody>
      </p:sp>
      <p:sp>
        <p:nvSpPr>
          <p:cNvPr id="4" name="3 Marcador de número de diapositiva"/>
          <p:cNvSpPr>
            <a:spLocks noGrp="1"/>
          </p:cNvSpPr>
          <p:nvPr>
            <p:ph type="sldNum" sz="quarter" idx="10"/>
          </p:nvPr>
        </p:nvSpPr>
        <p:spPr/>
        <p:txBody>
          <a:bodyPr/>
          <a:lstStyle/>
          <a:p>
            <a:fld id="{636A5181-B8C3-4B04-AD8A-34FC93615237}" type="slidenum">
              <a:rPr lang="es-ES" smtClean="0"/>
              <a:pPr/>
              <a:t>18</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El siguiente</a:t>
            </a:r>
            <a:r>
              <a:rPr lang="es-ES" baseline="0" dirty="0" smtClean="0"/>
              <a:t> paso para operar con la imagen es la </a:t>
            </a:r>
            <a:r>
              <a:rPr lang="es-ES" baseline="0" dirty="0" err="1" smtClean="0"/>
              <a:t>umbralización</a:t>
            </a:r>
            <a:r>
              <a:rPr lang="es-ES" baseline="0" dirty="0" smtClean="0"/>
              <a:t>. Usamos la línea de código número 7 para calcular automáticamente el umbral, ya que así conseguimos la mejor </a:t>
            </a:r>
            <a:r>
              <a:rPr lang="es-ES" baseline="0" dirty="0" err="1" smtClean="0"/>
              <a:t>umbralización</a:t>
            </a:r>
            <a:r>
              <a:rPr lang="es-ES" baseline="0" dirty="0" smtClean="0"/>
              <a:t>. El umbral calculado lo usamos en la línea de código número 8 para </a:t>
            </a:r>
            <a:r>
              <a:rPr lang="es-ES" baseline="0" dirty="0" err="1" smtClean="0"/>
              <a:t>umbralizar</a:t>
            </a:r>
            <a:r>
              <a:rPr lang="es-ES" baseline="0" dirty="0" smtClean="0"/>
              <a:t> la imagen.</a:t>
            </a:r>
            <a:endParaRPr lang="es-ES" dirty="0"/>
          </a:p>
        </p:txBody>
      </p:sp>
      <p:sp>
        <p:nvSpPr>
          <p:cNvPr id="4" name="3 Marcador de número de diapositiva"/>
          <p:cNvSpPr>
            <a:spLocks noGrp="1"/>
          </p:cNvSpPr>
          <p:nvPr>
            <p:ph type="sldNum" sz="quarter" idx="10"/>
          </p:nvPr>
        </p:nvSpPr>
        <p:spPr/>
        <p:txBody>
          <a:bodyPr/>
          <a:lstStyle/>
          <a:p>
            <a:fld id="{636A5181-B8C3-4B04-AD8A-34FC93615237}" type="slidenum">
              <a:rPr lang="es-ES" smtClean="0"/>
              <a:pPr/>
              <a:t>19</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Para eliminar</a:t>
            </a:r>
            <a:r>
              <a:rPr lang="es-ES" baseline="0" dirty="0" smtClean="0"/>
              <a:t> las partes que no nos interesan de la imagen, usamos la línea 9, quedándonos con la parte de debajo de la imagen. La parte que eliminamos de la imagen era información innecesaria. Por lo tanto, nos quedamos con un 20% de esa imagen y pasamos a obtener su complemento, ya que para las funciones posteriores era necesario.</a:t>
            </a:r>
            <a:endParaRPr lang="es-ES" dirty="0"/>
          </a:p>
        </p:txBody>
      </p:sp>
      <p:sp>
        <p:nvSpPr>
          <p:cNvPr id="4" name="3 Marcador de número de diapositiva"/>
          <p:cNvSpPr>
            <a:spLocks noGrp="1"/>
          </p:cNvSpPr>
          <p:nvPr>
            <p:ph type="sldNum" sz="quarter" idx="10"/>
          </p:nvPr>
        </p:nvSpPr>
        <p:spPr/>
        <p:txBody>
          <a:bodyPr/>
          <a:lstStyle/>
          <a:p>
            <a:fld id="{636A5181-B8C3-4B04-AD8A-34FC93615237}" type="slidenum">
              <a:rPr lang="es-ES" smtClean="0"/>
              <a:pPr/>
              <a:t>20</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Pasamos a </a:t>
            </a:r>
            <a:r>
              <a:rPr lang="es-ES" dirty="0" err="1" smtClean="0"/>
              <a:t>binarizar</a:t>
            </a:r>
            <a:r>
              <a:rPr lang="es-ES" baseline="0" dirty="0" smtClean="0"/>
              <a:t> la imagen. Así, obtenemos una imagen </a:t>
            </a:r>
            <a:r>
              <a:rPr lang="es-ES" baseline="0" smtClean="0"/>
              <a:t>formada por </a:t>
            </a:r>
            <a:r>
              <a:rPr lang="es-ES" baseline="0" dirty="0" smtClean="0"/>
              <a:t>unos y ceros. Esto era necesario porque para usar la función </a:t>
            </a:r>
            <a:r>
              <a:rPr lang="es-ES" baseline="0" dirty="0" err="1" smtClean="0"/>
              <a:t>stats</a:t>
            </a:r>
            <a:r>
              <a:rPr lang="es-ES" baseline="0" dirty="0" smtClean="0"/>
              <a:t> era imprescindible. Con esta función, obtenemos las propiedades de la imagen, pero nosotros sólo vamos a utilizar el área. Con la línea 13, eliminamos las áreas menores de 300 pixeles, ya que el área ocupada por nuestro recorrido es mayor. Así, solamente nos quedamos con lo que nos interesa, con la línea que marca el recorrido. Con </a:t>
            </a:r>
            <a:r>
              <a:rPr lang="es-ES" baseline="0" dirty="0" err="1" smtClean="0"/>
              <a:t>ismember</a:t>
            </a:r>
            <a:r>
              <a:rPr lang="es-ES" baseline="0" dirty="0" smtClean="0"/>
              <a:t>, obtenemos una imagen con la información que nos interesa, es decir, con el recorrido. Esta imagen es necesario </a:t>
            </a:r>
            <a:r>
              <a:rPr lang="es-ES" baseline="0" dirty="0" err="1" smtClean="0"/>
              <a:t>binarizarla</a:t>
            </a:r>
            <a:r>
              <a:rPr lang="es-ES" baseline="0" dirty="0" smtClean="0"/>
              <a:t> de nuevo. Y con las líneas 16 y 17, calculamos el </a:t>
            </a:r>
            <a:r>
              <a:rPr lang="es-ES" baseline="0" dirty="0" err="1" smtClean="0"/>
              <a:t>centroide</a:t>
            </a:r>
            <a:r>
              <a:rPr lang="es-ES" baseline="0" dirty="0" smtClean="0"/>
              <a:t> de la imagen captada por el robot. Hicimos el complemento de la imagen porque a la hora de calcular el </a:t>
            </a:r>
            <a:r>
              <a:rPr lang="es-ES" baseline="0" dirty="0" err="1" smtClean="0"/>
              <a:t>centroide</a:t>
            </a:r>
            <a:r>
              <a:rPr lang="es-ES" baseline="0" dirty="0" smtClean="0"/>
              <a:t>, lo calculaba sobre la parte en blanco de la imagen y al principio, la línea era la parte en negro de la imagen. </a:t>
            </a:r>
            <a:endParaRPr lang="es-ES" dirty="0"/>
          </a:p>
        </p:txBody>
      </p:sp>
      <p:sp>
        <p:nvSpPr>
          <p:cNvPr id="4" name="3 Marcador de número de diapositiva"/>
          <p:cNvSpPr>
            <a:spLocks noGrp="1"/>
          </p:cNvSpPr>
          <p:nvPr>
            <p:ph type="sldNum" sz="quarter" idx="10"/>
          </p:nvPr>
        </p:nvSpPr>
        <p:spPr/>
        <p:txBody>
          <a:bodyPr/>
          <a:lstStyle/>
          <a:p>
            <a:fld id="{636A5181-B8C3-4B04-AD8A-34FC93615237}" type="slidenum">
              <a:rPr lang="es-ES" smtClean="0"/>
              <a:pPr/>
              <a:t>21</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Una vez</a:t>
            </a:r>
            <a:r>
              <a:rPr lang="es-ES" baseline="0" dirty="0" smtClean="0"/>
              <a:t> calculado el </a:t>
            </a:r>
            <a:r>
              <a:rPr lang="es-ES" baseline="0" dirty="0" err="1" smtClean="0"/>
              <a:t>centroide</a:t>
            </a:r>
            <a:r>
              <a:rPr lang="es-ES" baseline="0" dirty="0" smtClean="0"/>
              <a:t> para la imagen obtenida, éste nos marcará dónde debe dirigirse el robot. Según la situación de este </a:t>
            </a:r>
            <a:r>
              <a:rPr lang="es-ES" baseline="0" dirty="0" err="1" smtClean="0"/>
              <a:t>centroide</a:t>
            </a:r>
            <a:r>
              <a:rPr lang="es-ES" baseline="0" dirty="0" smtClean="0"/>
              <a:t>, el robot deberá desplazarse en un sentido u otro. Una forma de visualizar el </a:t>
            </a:r>
            <a:r>
              <a:rPr lang="es-ES" baseline="0" dirty="0" err="1" smtClean="0"/>
              <a:t>centroide</a:t>
            </a:r>
            <a:r>
              <a:rPr lang="es-ES" baseline="0" dirty="0" smtClean="0"/>
              <a:t> es la que tenemos en la diapositiva. En la imagen que aparece como ejemplo, el </a:t>
            </a:r>
            <a:r>
              <a:rPr lang="es-ES" baseline="0" dirty="0" err="1" smtClean="0"/>
              <a:t>centroide</a:t>
            </a:r>
            <a:r>
              <a:rPr lang="es-ES" baseline="0" dirty="0" smtClean="0"/>
              <a:t> está situado a la derecha, por lo tanto, el robot deberá desplazarse hacia la derecha. Con el comando </a:t>
            </a:r>
            <a:r>
              <a:rPr lang="es-ES" baseline="0" dirty="0" err="1" smtClean="0"/>
              <a:t>pixval</a:t>
            </a:r>
            <a:r>
              <a:rPr lang="es-ES" baseline="0" dirty="0" smtClean="0"/>
              <a:t> </a:t>
            </a:r>
            <a:r>
              <a:rPr lang="es-ES" baseline="0" dirty="0" err="1" smtClean="0"/>
              <a:t>on</a:t>
            </a:r>
            <a:r>
              <a:rPr lang="es-ES" baseline="0" dirty="0" smtClean="0"/>
              <a:t>, al desplazar el puntero por la imagen, nos indica en que pixel está situado este puntero. Por lo tanto, usamos esta información para establecer que era ir recto, ir hacia la derecha o ir hacia la izquierda, es decir, entre que pixeles debíamos ir recto y a partir de cuales debíamos girar hacia derecha o izquierda.</a:t>
            </a:r>
            <a:endParaRPr lang="es-ES" dirty="0"/>
          </a:p>
        </p:txBody>
      </p:sp>
      <p:sp>
        <p:nvSpPr>
          <p:cNvPr id="4" name="3 Marcador de número de diapositiva"/>
          <p:cNvSpPr>
            <a:spLocks noGrp="1"/>
          </p:cNvSpPr>
          <p:nvPr>
            <p:ph type="sldNum" sz="quarter" idx="10"/>
          </p:nvPr>
        </p:nvSpPr>
        <p:spPr/>
        <p:txBody>
          <a:bodyPr/>
          <a:lstStyle/>
          <a:p>
            <a:fld id="{636A5181-B8C3-4B04-AD8A-34FC93615237}" type="slidenum">
              <a:rPr lang="es-ES" smtClean="0"/>
              <a:pPr/>
              <a:t>22</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Para compilar a través</a:t>
            </a:r>
            <a:r>
              <a:rPr lang="es-ES" baseline="0" dirty="0" smtClean="0"/>
              <a:t> de </a:t>
            </a:r>
            <a:r>
              <a:rPr lang="es-ES" baseline="0" dirty="0" err="1" smtClean="0"/>
              <a:t>MinGW</a:t>
            </a:r>
            <a:r>
              <a:rPr lang="es-ES" baseline="0" dirty="0" smtClean="0"/>
              <a:t>, debíamos abrir el símbolo del sistema y trabajar a través de él. Tuvimos que cambiar algunas cosas antes de compilar, ya que al principio la compilación no se realizaba.  Una vez que la compilación fue correcta, se generaron numerosos archivos .o, .h, .</a:t>
            </a:r>
            <a:r>
              <a:rPr lang="es-ES" baseline="0" dirty="0" err="1" smtClean="0"/>
              <a:t>bin</a:t>
            </a:r>
            <a:r>
              <a:rPr lang="es-ES" baseline="0" dirty="0" smtClean="0"/>
              <a:t>. </a:t>
            </a:r>
            <a:r>
              <a:rPr lang="es-ES" baseline="0" dirty="0" err="1" smtClean="0"/>
              <a:t>Ldr</a:t>
            </a:r>
            <a:r>
              <a:rPr lang="es-ES" baseline="0" dirty="0" smtClean="0"/>
              <a:t>, . C… El archivo que debíamos mandar a la memoria flash del robot era el srv1.ldr. Una vez cargado en la página, después de clicar en </a:t>
            </a:r>
            <a:r>
              <a:rPr lang="es-ES" baseline="0" dirty="0" err="1" smtClean="0"/>
              <a:t>choose</a:t>
            </a:r>
            <a:r>
              <a:rPr lang="es-ES" baseline="0" dirty="0" smtClean="0"/>
              <a:t> </a:t>
            </a:r>
            <a:r>
              <a:rPr lang="es-ES" baseline="0" dirty="0" err="1" smtClean="0"/>
              <a:t>file</a:t>
            </a:r>
            <a:r>
              <a:rPr lang="es-ES" baseline="0" dirty="0" smtClean="0"/>
              <a:t>, debíamos clicar sobre </a:t>
            </a:r>
            <a:r>
              <a:rPr lang="es-ES" baseline="0" dirty="0" err="1" smtClean="0"/>
              <a:t>To</a:t>
            </a:r>
            <a:r>
              <a:rPr lang="es-ES" baseline="0" dirty="0" smtClean="0"/>
              <a:t> </a:t>
            </a:r>
            <a:r>
              <a:rPr lang="es-ES" baseline="0" dirty="0" err="1" smtClean="0"/>
              <a:t>boot</a:t>
            </a:r>
            <a:r>
              <a:rPr lang="es-ES" baseline="0" dirty="0" smtClean="0"/>
              <a:t> </a:t>
            </a:r>
            <a:r>
              <a:rPr lang="es-ES" baseline="0" dirty="0" err="1" smtClean="0"/>
              <a:t>loader</a:t>
            </a:r>
            <a:r>
              <a:rPr lang="es-ES" baseline="0" dirty="0" smtClean="0"/>
              <a:t> y darle al botón flash. Si el envío resultaba correcto, aparecía el mensaje en verde que se muestra en la foto de la derecha.</a:t>
            </a:r>
            <a:endParaRPr lang="es-ES" dirty="0"/>
          </a:p>
        </p:txBody>
      </p:sp>
      <p:sp>
        <p:nvSpPr>
          <p:cNvPr id="4" name="3 Marcador de número de diapositiva"/>
          <p:cNvSpPr>
            <a:spLocks noGrp="1"/>
          </p:cNvSpPr>
          <p:nvPr>
            <p:ph type="sldNum" sz="quarter" idx="10"/>
          </p:nvPr>
        </p:nvSpPr>
        <p:spPr/>
        <p:txBody>
          <a:bodyPr/>
          <a:lstStyle/>
          <a:p>
            <a:fld id="{636A5181-B8C3-4B04-AD8A-34FC93615237}" type="slidenum">
              <a:rPr lang="es-ES" smtClean="0"/>
              <a:pPr/>
              <a:t>5</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Con la información</a:t>
            </a:r>
            <a:r>
              <a:rPr lang="es-ES" baseline="0" dirty="0" smtClean="0"/>
              <a:t> obtenida con </a:t>
            </a:r>
            <a:r>
              <a:rPr lang="es-ES" baseline="0" dirty="0" err="1" smtClean="0"/>
              <a:t>pixval</a:t>
            </a:r>
            <a:r>
              <a:rPr lang="es-ES" baseline="0" dirty="0" smtClean="0"/>
              <a:t> </a:t>
            </a:r>
            <a:r>
              <a:rPr lang="es-ES" baseline="0" dirty="0" err="1" smtClean="0"/>
              <a:t>on</a:t>
            </a:r>
            <a:r>
              <a:rPr lang="es-ES" baseline="0" dirty="0" smtClean="0"/>
              <a:t>, consideramos que ir recto sería cuando el </a:t>
            </a:r>
            <a:r>
              <a:rPr lang="es-ES" baseline="0" dirty="0" err="1" smtClean="0"/>
              <a:t>centroide</a:t>
            </a:r>
            <a:r>
              <a:rPr lang="es-ES" baseline="0" dirty="0" smtClean="0"/>
              <a:t> estuviera localizado entre el pixel 120 y el 220. Usamos este margen de 100 pixeles debido al grosor de la línea que queremos seguir. Por lo tanto, si el </a:t>
            </a:r>
            <a:r>
              <a:rPr lang="es-ES" baseline="0" dirty="0" err="1" smtClean="0"/>
              <a:t>centroide</a:t>
            </a:r>
            <a:r>
              <a:rPr lang="es-ES" baseline="0" dirty="0" smtClean="0"/>
              <a:t> estaba en el centro, </a:t>
            </a:r>
            <a:r>
              <a:rPr lang="es-ES" baseline="0" dirty="0" err="1" smtClean="0"/>
              <a:t>teniamos</a:t>
            </a:r>
            <a:r>
              <a:rPr lang="es-ES" baseline="0" dirty="0" smtClean="0"/>
              <a:t> que indicarle al robot que tenía que desplazarse hacia delante. Para ello, usamos la función </a:t>
            </a:r>
            <a:r>
              <a:rPr lang="es-ES" baseline="0" dirty="0" err="1" smtClean="0"/>
              <a:t>sendDriveCommand</a:t>
            </a:r>
            <a:r>
              <a:rPr lang="es-ES" baseline="0" dirty="0" smtClean="0"/>
              <a:t>, a la que hay que pasarle como parámetros “robot” (que es nuestro robot) y </a:t>
            </a:r>
            <a:r>
              <a:rPr lang="es-ES" baseline="0" dirty="0" err="1" smtClean="0"/>
              <a:t>command</a:t>
            </a:r>
            <a:r>
              <a:rPr lang="es-ES" baseline="0" dirty="0" smtClean="0"/>
              <a:t>, que es un vector en el que el primer número indica la fuerza que hay que suministrar al motor de la izquierda, el segundo la fuerza a suministrar al motor de la derecha y el tercer número indica el tiempo que hay que comunicar esa fuerza. La máxima fuerza posible es 100, nosotros decidimos poner 80 para que no fuera tan rápido y en intervalos de 0.1 para que el robot no se saliera del recorrido al avanzar durante mucho tiempo.</a:t>
            </a:r>
          </a:p>
          <a:p>
            <a:r>
              <a:rPr lang="es-ES" baseline="0" dirty="0" smtClean="0"/>
              <a:t>Si el </a:t>
            </a:r>
            <a:r>
              <a:rPr lang="es-ES" baseline="0" dirty="0" err="1" smtClean="0"/>
              <a:t>centroide</a:t>
            </a:r>
            <a:r>
              <a:rPr lang="es-ES" baseline="0" dirty="0" smtClean="0"/>
              <a:t> estaba a la izquierda, debíamos indicarle que girara hacia la izquierda. Eso se hace poniendo un número negativo para el motor izquierdo. Una vez girado, le decimos al robot que avance recto para no quedarnos estancados en el sitio.</a:t>
            </a:r>
            <a:endParaRPr lang="es-ES" dirty="0"/>
          </a:p>
        </p:txBody>
      </p:sp>
      <p:sp>
        <p:nvSpPr>
          <p:cNvPr id="4" name="3 Marcador de número de diapositiva"/>
          <p:cNvSpPr>
            <a:spLocks noGrp="1"/>
          </p:cNvSpPr>
          <p:nvPr>
            <p:ph type="sldNum" sz="quarter" idx="10"/>
          </p:nvPr>
        </p:nvSpPr>
        <p:spPr/>
        <p:txBody>
          <a:bodyPr/>
          <a:lstStyle/>
          <a:p>
            <a:fld id="{636A5181-B8C3-4B04-AD8A-34FC93615237}" type="slidenum">
              <a:rPr lang="es-ES" smtClean="0"/>
              <a:pPr/>
              <a:t>23</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Si el </a:t>
            </a:r>
            <a:r>
              <a:rPr lang="es-ES" dirty="0" err="1" smtClean="0"/>
              <a:t>centroide</a:t>
            </a:r>
            <a:r>
              <a:rPr lang="es-ES" baseline="0" dirty="0" smtClean="0"/>
              <a:t> no está ni a la izquierda ni en el centro, está a la derecha. Por lo tanto, le indicamos que gire a la derecha poniendo un número negativo en el segundo lugar del vector </a:t>
            </a:r>
            <a:r>
              <a:rPr lang="es-ES" baseline="0" dirty="0" err="1" smtClean="0"/>
              <a:t>command</a:t>
            </a:r>
            <a:r>
              <a:rPr lang="es-ES" baseline="0" dirty="0" smtClean="0"/>
              <a:t>. Una vez girado, le decimos que avance para analizar la siguiente imagen captada.</a:t>
            </a:r>
          </a:p>
          <a:p>
            <a:r>
              <a:rPr lang="es-ES" baseline="0" dirty="0" smtClean="0"/>
              <a:t>Para que el robot pueda seguir analizando todo el recorrido, es necesario meter este código dentro de un bucle infinito o dentro de un </a:t>
            </a:r>
            <a:r>
              <a:rPr lang="es-ES" baseline="0" dirty="0" err="1" smtClean="0"/>
              <a:t>for</a:t>
            </a:r>
            <a:r>
              <a:rPr lang="es-ES" baseline="0" dirty="0" smtClean="0"/>
              <a:t> con un valor elevado de repeticiones.</a:t>
            </a:r>
            <a:endParaRPr lang="es-ES" dirty="0"/>
          </a:p>
        </p:txBody>
      </p:sp>
      <p:sp>
        <p:nvSpPr>
          <p:cNvPr id="4" name="3 Marcador de número de diapositiva"/>
          <p:cNvSpPr>
            <a:spLocks noGrp="1"/>
          </p:cNvSpPr>
          <p:nvPr>
            <p:ph type="sldNum" sz="quarter" idx="10"/>
          </p:nvPr>
        </p:nvSpPr>
        <p:spPr/>
        <p:txBody>
          <a:bodyPr/>
          <a:lstStyle/>
          <a:p>
            <a:fld id="{636A5181-B8C3-4B04-AD8A-34FC93615237}" type="slidenum">
              <a:rPr lang="es-ES" smtClean="0"/>
              <a:pPr/>
              <a:t>24</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Así</a:t>
            </a:r>
            <a:r>
              <a:rPr lang="es-ES" baseline="0" dirty="0" smtClean="0"/>
              <a:t> quedaría todo el programa que hemos ideado para el seguimiento de un recorrido.</a:t>
            </a:r>
            <a:endParaRPr lang="es-ES" dirty="0"/>
          </a:p>
        </p:txBody>
      </p:sp>
      <p:sp>
        <p:nvSpPr>
          <p:cNvPr id="4" name="3 Marcador de número de diapositiva"/>
          <p:cNvSpPr>
            <a:spLocks noGrp="1"/>
          </p:cNvSpPr>
          <p:nvPr>
            <p:ph type="sldNum" sz="quarter" idx="10"/>
          </p:nvPr>
        </p:nvSpPr>
        <p:spPr/>
        <p:txBody>
          <a:bodyPr/>
          <a:lstStyle/>
          <a:p>
            <a:fld id="{636A5181-B8C3-4B04-AD8A-34FC93615237}" type="slidenum">
              <a:rPr lang="es-ES" smtClean="0"/>
              <a:pPr/>
              <a:t>25</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Las conclusiones</a:t>
            </a:r>
            <a:r>
              <a:rPr lang="es-ES" baseline="0" dirty="0" smtClean="0"/>
              <a:t> obtenidas tras trabajar con este robot son las expuestas arriba. Es adecuado para docencia e investigación debido a los numerosos programas que permiten trabajar con este robot, por lo tanto, el abanico de posibilidades de realizar aplicaciones es bastante amplio.</a:t>
            </a:r>
          </a:p>
          <a:p>
            <a:r>
              <a:rPr lang="es-ES" baseline="0" dirty="0" smtClean="0"/>
              <a:t>En cuanto al uso de </a:t>
            </a:r>
            <a:r>
              <a:rPr lang="es-ES" baseline="0" dirty="0" err="1" smtClean="0"/>
              <a:t>Matlab</a:t>
            </a:r>
            <a:r>
              <a:rPr lang="es-ES" baseline="0" dirty="0" smtClean="0"/>
              <a:t> para manejar este robot y según lo que nosotros hemos utilizado, vemos que el tiempo de captura de imágenes es bueno para realizar aplicaciones de tratamiento de imágenes en tiempo real.</a:t>
            </a:r>
          </a:p>
          <a:p>
            <a:r>
              <a:rPr lang="es-ES" baseline="0" dirty="0" smtClean="0"/>
              <a:t>Conociendo el entorno de </a:t>
            </a:r>
            <a:r>
              <a:rPr lang="es-ES" baseline="0" dirty="0" err="1" smtClean="0"/>
              <a:t>Matlab</a:t>
            </a:r>
            <a:r>
              <a:rPr lang="es-ES" baseline="0" dirty="0" smtClean="0"/>
              <a:t> y después de haber estudiado la </a:t>
            </a:r>
            <a:r>
              <a:rPr lang="es-ES" baseline="0" dirty="0" err="1" smtClean="0"/>
              <a:t>toolbox</a:t>
            </a:r>
            <a:r>
              <a:rPr lang="es-ES" baseline="0" dirty="0" smtClean="0"/>
              <a:t> para nuestro robot, obtuvimos los resultados que deseábamos.</a:t>
            </a:r>
            <a:endParaRPr lang="es-ES" dirty="0"/>
          </a:p>
        </p:txBody>
      </p:sp>
      <p:sp>
        <p:nvSpPr>
          <p:cNvPr id="4" name="3 Marcador de número de diapositiva"/>
          <p:cNvSpPr>
            <a:spLocks noGrp="1"/>
          </p:cNvSpPr>
          <p:nvPr>
            <p:ph type="sldNum" sz="quarter" idx="10"/>
          </p:nvPr>
        </p:nvSpPr>
        <p:spPr/>
        <p:txBody>
          <a:bodyPr/>
          <a:lstStyle/>
          <a:p>
            <a:fld id="{636A5181-B8C3-4B04-AD8A-34FC93615237}" type="slidenum">
              <a:rPr lang="es-ES" smtClean="0"/>
              <a:pPr/>
              <a:t>26</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Otras posibles líneas</a:t>
            </a:r>
            <a:r>
              <a:rPr lang="es-ES" baseline="0" dirty="0" smtClean="0"/>
              <a:t> de investigación, podrían ser las expuestas arriba. En cuanto al control proporcional, podría estar basado en la distancia que haya entre el </a:t>
            </a:r>
            <a:r>
              <a:rPr lang="es-ES" baseline="0" dirty="0" err="1" smtClean="0"/>
              <a:t>centroide</a:t>
            </a:r>
            <a:r>
              <a:rPr lang="es-ES" baseline="0" dirty="0" smtClean="0"/>
              <a:t> y el centro de la imagen. Es decir, si esta muy a la derecha, pues el robot deberá girar más, y si está mas centrado, el robot deberá girar menos.</a:t>
            </a:r>
          </a:p>
          <a:p>
            <a:r>
              <a:rPr lang="es-ES" baseline="0" dirty="0" smtClean="0"/>
              <a:t>Debido al amplio numero de programas que se pueden usar para manejar este robot, se podría realizar la misma aplicación con otros programas y comparar resultados; o también, se podrían realizar otras aplicaciones usando algún otro programa.</a:t>
            </a:r>
          </a:p>
          <a:p>
            <a:r>
              <a:rPr lang="es-ES" baseline="0" dirty="0" smtClean="0"/>
              <a:t>Como el tiempo de captura de imágenes es aceptable, se podrían implementar programas para realizar labores de vigilancia o de detección de movimientos.</a:t>
            </a:r>
            <a:endParaRPr lang="es-ES" dirty="0"/>
          </a:p>
        </p:txBody>
      </p:sp>
      <p:sp>
        <p:nvSpPr>
          <p:cNvPr id="4" name="3 Marcador de número de diapositiva"/>
          <p:cNvSpPr>
            <a:spLocks noGrp="1"/>
          </p:cNvSpPr>
          <p:nvPr>
            <p:ph type="sldNum" sz="quarter" idx="10"/>
          </p:nvPr>
        </p:nvSpPr>
        <p:spPr/>
        <p:txBody>
          <a:bodyPr/>
          <a:lstStyle/>
          <a:p>
            <a:fld id="{636A5181-B8C3-4B04-AD8A-34FC93615237}" type="slidenum">
              <a:rPr lang="es-ES" smtClean="0"/>
              <a:pPr/>
              <a:t>27</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Una vez</a:t>
            </a:r>
            <a:r>
              <a:rPr lang="es-ES" baseline="0" dirty="0" smtClean="0"/>
              <a:t> enviado el archivo, conectamos el robot con el ordenador, y a través del navegador web, accedimos a las cámaras del robot y al panel de mando del robot, como el que aparece en la imagen. Para comprobar que la actualización se había instalado correctamente, se probaron todos los botones de ese panel y el resultado fue satisfactorio. El robot funcionaba igual que antes de la actualización.</a:t>
            </a:r>
            <a:endParaRPr lang="es-ES" dirty="0"/>
          </a:p>
        </p:txBody>
      </p:sp>
      <p:sp>
        <p:nvSpPr>
          <p:cNvPr id="4" name="3 Marcador de número de diapositiva"/>
          <p:cNvSpPr>
            <a:spLocks noGrp="1"/>
          </p:cNvSpPr>
          <p:nvPr>
            <p:ph type="sldNum" sz="quarter" idx="10"/>
          </p:nvPr>
        </p:nvSpPr>
        <p:spPr/>
        <p:txBody>
          <a:bodyPr/>
          <a:lstStyle/>
          <a:p>
            <a:fld id="{636A5181-B8C3-4B04-AD8A-34FC93615237}" type="slidenum">
              <a:rPr lang="es-ES" smtClean="0"/>
              <a:pPr/>
              <a:t>6</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El</a:t>
            </a:r>
            <a:r>
              <a:rPr lang="es-ES" baseline="0" dirty="0" smtClean="0"/>
              <a:t> siguiente paso, fue intentar modificar el comportamiento del robot a través de cambios en los programas en C internos del robot. El primer intento fue cambiar el archivo </a:t>
            </a:r>
            <a:r>
              <a:rPr lang="es-ES" baseline="0" dirty="0" err="1" smtClean="0"/>
              <a:t>srv.c</a:t>
            </a:r>
            <a:r>
              <a:rPr lang="es-ES" baseline="0" dirty="0" smtClean="0"/>
              <a:t>, que era en el que aparecía casi todo lo relativo al comportamiento del robot. </a:t>
            </a:r>
            <a:r>
              <a:rPr lang="es-ES" sz="1200" dirty="0" smtClean="0"/>
              <a:t>Se intentó que al darle al botón de forward dentro del navegador fuera hacia atrás, y al darle a back fuera hacia delante. El cambio no afectó al funcionamiento del robot y</a:t>
            </a:r>
            <a:r>
              <a:rPr lang="es-ES" baseline="0" dirty="0" smtClean="0"/>
              <a:t> los cambios introducidos no parecían tener efecto. El robot, comenzó a dejar de poder conectarse inalámbricamente con el ordenador. Para intentar ver que había pasado, buscamos en foros, volvimos a actualizar el firmware… Pero nada de esto tuvo efecto positivo. Por ello, decidimos cambiar el robot y cambiar el objetivo de nuestra aplicación. </a:t>
            </a:r>
            <a:endParaRPr lang="es-ES" dirty="0" smtClean="0"/>
          </a:p>
        </p:txBody>
      </p:sp>
      <p:sp>
        <p:nvSpPr>
          <p:cNvPr id="4" name="3 Marcador de número de diapositiva"/>
          <p:cNvSpPr>
            <a:spLocks noGrp="1"/>
          </p:cNvSpPr>
          <p:nvPr>
            <p:ph type="sldNum" sz="quarter" idx="10"/>
          </p:nvPr>
        </p:nvSpPr>
        <p:spPr/>
        <p:txBody>
          <a:bodyPr/>
          <a:lstStyle/>
          <a:p>
            <a:fld id="{636A5181-B8C3-4B04-AD8A-34FC93615237}" type="slidenum">
              <a:rPr lang="es-ES" smtClean="0"/>
              <a:pPr/>
              <a:t>7</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Cambiamos</a:t>
            </a:r>
            <a:r>
              <a:rPr lang="es-ES" baseline="0" dirty="0" smtClean="0"/>
              <a:t> nuestro robot por otro, en este caso estéreo. Como habíamos realizado una labor de recopilación de información sobre este robot, vimos que se podía controlar a través de </a:t>
            </a:r>
            <a:r>
              <a:rPr lang="es-ES" baseline="0" dirty="0" err="1" smtClean="0"/>
              <a:t>Matlab</a:t>
            </a:r>
            <a:r>
              <a:rPr lang="es-ES" baseline="0" dirty="0" smtClean="0"/>
              <a:t>. Esta idea nos gustó, ya que habíamos usado este programa en los cursos de cuarto y quinto, y teníamos una base para comenzar a trabajar. Pensamos en realizar un seguimiento de líneas, a través de lo que captaran las cámaras del robot. Como experimento previo, decidimos analizar el tiempo que tardaba el robot en tomar imágenes siendo controlado por </a:t>
            </a:r>
            <a:r>
              <a:rPr lang="es-ES" baseline="0" dirty="0" err="1" smtClean="0"/>
              <a:t>Matlab</a:t>
            </a:r>
            <a:r>
              <a:rPr lang="es-ES" baseline="0" dirty="0" smtClean="0"/>
              <a:t>, para ver si era viable un procesamiento en tiempo real de las imágenes.</a:t>
            </a:r>
            <a:endParaRPr lang="es-ES" dirty="0"/>
          </a:p>
        </p:txBody>
      </p:sp>
      <p:sp>
        <p:nvSpPr>
          <p:cNvPr id="4" name="3 Marcador de número de diapositiva"/>
          <p:cNvSpPr>
            <a:spLocks noGrp="1"/>
          </p:cNvSpPr>
          <p:nvPr>
            <p:ph type="sldNum" sz="quarter" idx="10"/>
          </p:nvPr>
        </p:nvSpPr>
        <p:spPr/>
        <p:txBody>
          <a:bodyPr/>
          <a:lstStyle/>
          <a:p>
            <a:fld id="{636A5181-B8C3-4B04-AD8A-34FC93615237}" type="slidenum">
              <a:rPr lang="es-ES" smtClean="0"/>
              <a:pPr/>
              <a:t>8</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Para</a:t>
            </a:r>
            <a:r>
              <a:rPr lang="es-ES" baseline="0" dirty="0" smtClean="0"/>
              <a:t> empezar, realizamos una búsqueda de información sobre la relación entre </a:t>
            </a:r>
            <a:r>
              <a:rPr lang="es-ES" baseline="0" dirty="0" err="1" smtClean="0"/>
              <a:t>Matlab</a:t>
            </a:r>
            <a:r>
              <a:rPr lang="es-ES" baseline="0" dirty="0" smtClean="0"/>
              <a:t> y el SRV1b, para ver si podíamos lograr nuestro objetivo usando </a:t>
            </a:r>
            <a:r>
              <a:rPr lang="es-ES" baseline="0" dirty="0" err="1" smtClean="0"/>
              <a:t>Matlab</a:t>
            </a:r>
            <a:r>
              <a:rPr lang="es-ES" baseline="0" dirty="0" smtClean="0"/>
              <a:t>. Encontramos una página en la que aparecía una </a:t>
            </a:r>
            <a:r>
              <a:rPr lang="es-ES" baseline="0" dirty="0" err="1" smtClean="0"/>
              <a:t>toolbox</a:t>
            </a:r>
            <a:r>
              <a:rPr lang="es-ES" baseline="0" dirty="0" smtClean="0"/>
              <a:t> para el SRV1b, creada para </a:t>
            </a:r>
            <a:r>
              <a:rPr lang="es-ES" baseline="0" dirty="0" err="1" smtClean="0"/>
              <a:t>Matlab</a:t>
            </a:r>
            <a:r>
              <a:rPr lang="es-ES" baseline="0" dirty="0" smtClean="0"/>
              <a:t> por la Universidad de </a:t>
            </a:r>
            <a:r>
              <a:rPr lang="es-ES" baseline="0" dirty="0" err="1" smtClean="0"/>
              <a:t>Drexel</a:t>
            </a:r>
            <a:r>
              <a:rPr lang="es-ES" baseline="0" dirty="0" smtClean="0"/>
              <a:t> en </a:t>
            </a:r>
            <a:r>
              <a:rPr lang="es-ES" baseline="0" dirty="0" err="1" smtClean="0"/>
              <a:t>Philadelphia</a:t>
            </a:r>
            <a:r>
              <a:rPr lang="es-ES" baseline="0" dirty="0" smtClean="0"/>
              <a:t>. Analizamos las funciones de las que constaba y vimos que podíamos usarlas para nuestro objetivo. Tras probarlas y ver su efecto en el robot, decidimos seguir adelante, ya que las funciones se adaptaban al objetivo.</a:t>
            </a:r>
            <a:endParaRPr lang="es-ES" dirty="0"/>
          </a:p>
        </p:txBody>
      </p:sp>
      <p:sp>
        <p:nvSpPr>
          <p:cNvPr id="4" name="3 Marcador de número de diapositiva"/>
          <p:cNvSpPr>
            <a:spLocks noGrp="1"/>
          </p:cNvSpPr>
          <p:nvPr>
            <p:ph type="sldNum" sz="quarter" idx="10"/>
          </p:nvPr>
        </p:nvSpPr>
        <p:spPr/>
        <p:txBody>
          <a:bodyPr/>
          <a:lstStyle/>
          <a:p>
            <a:fld id="{636A5181-B8C3-4B04-AD8A-34FC93615237}" type="slidenum">
              <a:rPr lang="es-ES" smtClean="0"/>
              <a:pPr/>
              <a:t>9</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Para</a:t>
            </a:r>
            <a:r>
              <a:rPr lang="es-ES" baseline="0" dirty="0" smtClean="0"/>
              <a:t> empezar con nuestro experimento previo, que era analizar el tiempo de captura de imágenes en función de la calidad y resolución, tuvimos que conectar el robot con </a:t>
            </a:r>
            <a:r>
              <a:rPr lang="es-ES" baseline="0" dirty="0" err="1" smtClean="0"/>
              <a:t>Matlab</a:t>
            </a:r>
            <a:r>
              <a:rPr lang="es-ES" baseline="0" dirty="0" smtClean="0"/>
              <a:t>, con el comando que aparece en primer lugar en negrita. En segundo lugar, establecimos la calidad mediante la segunda función en negrita. Tenemos 8 posibles “calidades”, que van desde el número 1 que es la máxima al 8, que es la mínima. En tercer lugar, teníamos que seleccionar la resolución, </a:t>
            </a:r>
            <a:r>
              <a:rPr lang="es-ES" sz="1200" dirty="0" smtClean="0"/>
              <a:t>que puede ser 0 (160x128),1 (320x256), 2(640x512) y 3(1280x1024),</a:t>
            </a:r>
            <a:r>
              <a:rPr lang="es-ES" sz="1200" baseline="0" dirty="0" smtClean="0"/>
              <a:t> mediante la tercera función en negrita. Por último, mediante el último código de la diapositiva, </a:t>
            </a:r>
            <a:r>
              <a:rPr lang="es-ES" sz="1200" baseline="0" dirty="0" err="1" smtClean="0"/>
              <a:t>obteniamos</a:t>
            </a:r>
            <a:r>
              <a:rPr lang="es-ES" sz="1200" baseline="0" dirty="0" smtClean="0"/>
              <a:t> 10 imágenes. </a:t>
            </a:r>
            <a:r>
              <a:rPr lang="es-ES" sz="1200" dirty="0" smtClean="0"/>
              <a:t>Debíamos dividir por 10 el tiempo obtenido, ya que repetimos el bucle 10 veces. Antes de ejecutar ese código, debemos</a:t>
            </a:r>
            <a:r>
              <a:rPr lang="es-ES" sz="1200" baseline="0" dirty="0" smtClean="0"/>
              <a:t> establecer la calidad y la resolución.</a:t>
            </a:r>
            <a:endParaRPr lang="es-ES" sz="1200" dirty="0" smtClean="0"/>
          </a:p>
          <a:p>
            <a:endParaRPr lang="es-ES" dirty="0"/>
          </a:p>
        </p:txBody>
      </p:sp>
      <p:sp>
        <p:nvSpPr>
          <p:cNvPr id="4" name="3 Marcador de número de diapositiva"/>
          <p:cNvSpPr>
            <a:spLocks noGrp="1"/>
          </p:cNvSpPr>
          <p:nvPr>
            <p:ph type="sldNum" sz="quarter" idx="10"/>
          </p:nvPr>
        </p:nvSpPr>
        <p:spPr/>
        <p:txBody>
          <a:bodyPr/>
          <a:lstStyle/>
          <a:p>
            <a:fld id="{636A5181-B8C3-4B04-AD8A-34FC93615237}" type="slidenum">
              <a:rPr lang="es-ES" smtClean="0"/>
              <a:pPr/>
              <a:t>10</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Aquí se muestran los distintos tiempos en segundos</a:t>
            </a:r>
            <a:r>
              <a:rPr lang="es-ES" baseline="0" dirty="0" smtClean="0"/>
              <a:t> obtenidos para cada resolución según la calidad seleccionada.</a:t>
            </a:r>
            <a:endParaRPr lang="es-ES" dirty="0"/>
          </a:p>
        </p:txBody>
      </p:sp>
      <p:sp>
        <p:nvSpPr>
          <p:cNvPr id="4" name="3 Marcador de número de diapositiva"/>
          <p:cNvSpPr>
            <a:spLocks noGrp="1"/>
          </p:cNvSpPr>
          <p:nvPr>
            <p:ph type="sldNum" sz="quarter" idx="10"/>
          </p:nvPr>
        </p:nvSpPr>
        <p:spPr/>
        <p:txBody>
          <a:bodyPr/>
          <a:lstStyle/>
          <a:p>
            <a:fld id="{636A5181-B8C3-4B04-AD8A-34FC93615237}" type="slidenum">
              <a:rPr lang="es-ES" smtClean="0"/>
              <a:pPr/>
              <a:t>11</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Observando las tablas</a:t>
            </a:r>
            <a:r>
              <a:rPr lang="es-ES" baseline="0" dirty="0" smtClean="0"/>
              <a:t> anteriores, vemos que para cada resolución, el tiempo de obtención de imagen para la peor calidad es la mitad que para la mejor calidad.  En esta diapositiva, también mostramos algunos ejemplos de las imágenes obtenidas.</a:t>
            </a:r>
            <a:endParaRPr lang="es-ES" dirty="0"/>
          </a:p>
        </p:txBody>
      </p:sp>
      <p:sp>
        <p:nvSpPr>
          <p:cNvPr id="4" name="3 Marcador de número de diapositiva"/>
          <p:cNvSpPr>
            <a:spLocks noGrp="1"/>
          </p:cNvSpPr>
          <p:nvPr>
            <p:ph type="sldNum" sz="quarter" idx="10"/>
          </p:nvPr>
        </p:nvSpPr>
        <p:spPr/>
        <p:txBody>
          <a:bodyPr/>
          <a:lstStyle/>
          <a:p>
            <a:fld id="{636A5181-B8C3-4B04-AD8A-34FC93615237}" type="slidenum">
              <a:rPr lang="es-ES" smtClean="0"/>
              <a:pPr/>
              <a:t>12</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FCC7250A-C69D-4C2E-914E-BF38AB22566D}" type="datetime1">
              <a:rPr lang="es-ES" smtClean="0"/>
              <a:pPr/>
              <a:t>06/12/2011</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132FADFE-3B8F-471C-ABF0-DBC7717ECBB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AD3E1C3-8B2C-4E8F-870C-8F8B51DD7996}" type="datetime1">
              <a:rPr lang="es-ES" smtClean="0"/>
              <a:pPr/>
              <a:t>06/12/2011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6254A34-7BAC-4855-B1B8-EB64C0EF769E}" type="datetime1">
              <a:rPr lang="es-ES" smtClean="0"/>
              <a:pPr/>
              <a:t>06/12/2011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61507F7E-5B35-45A9-BCD6-531A279FE728}" type="datetime1">
              <a:rPr lang="es-ES" smtClean="0"/>
              <a:pPr/>
              <a:t>06/12/2011</a:t>
            </a:fld>
            <a:endParaRPr lang="es-ES"/>
          </a:p>
        </p:txBody>
      </p:sp>
      <p:sp>
        <p:nvSpPr>
          <p:cNvPr id="9" name="8 Marcador de número de diapositiva"/>
          <p:cNvSpPr>
            <a:spLocks noGrp="1"/>
          </p:cNvSpPr>
          <p:nvPr>
            <p:ph type="sldNum" sz="quarter" idx="15"/>
          </p:nvPr>
        </p:nvSpPr>
        <p:spPr/>
        <p:txBody>
          <a:bodyPr rtlCol="0"/>
          <a:lstStyle/>
          <a:p>
            <a:fld id="{132FADFE-3B8F-471C-ABF0-DBC7717ECBBC}"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3519FBFA-8523-4CBD-A33F-1EEAAFD65E14}" type="datetime1">
              <a:rPr lang="es-ES" smtClean="0"/>
              <a:pPr/>
              <a:t>06/12/2011</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132FADFE-3B8F-471C-ABF0-DBC7717ECBBC}"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19F5B475-EB47-4A2A-AC3A-C565FC2D12D7}" type="datetime1">
              <a:rPr lang="es-ES" smtClean="0"/>
              <a:pPr/>
              <a:t>06/12/2011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79239808-2C01-49CC-9C46-1E87EF33958A}" type="datetime1">
              <a:rPr lang="es-ES" smtClean="0"/>
              <a:pPr/>
              <a:t>06/12/2011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193103B4-2326-4BAC-9C42-23D8F9E14389}" type="datetime1">
              <a:rPr lang="es-ES" smtClean="0"/>
              <a:pPr/>
              <a:t>06/12/2011</a:t>
            </a:fld>
            <a:endParaRPr lang="es-ES"/>
          </a:p>
        </p:txBody>
      </p:sp>
      <p:sp>
        <p:nvSpPr>
          <p:cNvPr id="7" name="6 Marcador de número de diapositiva"/>
          <p:cNvSpPr>
            <a:spLocks noGrp="1"/>
          </p:cNvSpPr>
          <p:nvPr>
            <p:ph type="sldNum" sz="quarter" idx="11"/>
          </p:nvPr>
        </p:nvSpPr>
        <p:spPr/>
        <p:txBody>
          <a:bodyPr rtlCol="0"/>
          <a:lstStyle/>
          <a:p>
            <a:fld id="{132FADFE-3B8F-471C-ABF0-DBC7717ECBBC}"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C95ACC3-F51F-49BB-B9DD-1BAE1273DDE9}" type="datetime1">
              <a:rPr lang="es-ES" smtClean="0"/>
              <a:pPr/>
              <a:t>06/12/2011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366262F1-DE6A-4CB9-AB75-B4B8C88703AF}" type="datetime1">
              <a:rPr lang="es-ES" smtClean="0"/>
              <a:pPr/>
              <a:t>06/12/2011</a:t>
            </a:fld>
            <a:endParaRPr lang="es-ES"/>
          </a:p>
        </p:txBody>
      </p:sp>
      <p:sp>
        <p:nvSpPr>
          <p:cNvPr id="22" name="21 Marcador de número de diapositiva"/>
          <p:cNvSpPr>
            <a:spLocks noGrp="1"/>
          </p:cNvSpPr>
          <p:nvPr>
            <p:ph type="sldNum" sz="quarter" idx="15"/>
          </p:nvPr>
        </p:nvSpPr>
        <p:spPr/>
        <p:txBody>
          <a:bodyPr rtlCol="0"/>
          <a:lstStyle/>
          <a:p>
            <a:fld id="{132FADFE-3B8F-471C-ABF0-DBC7717ECBBC}"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114324D2-7B5E-4661-98BE-A61B7FA90F9F}" type="datetime1">
              <a:rPr lang="es-ES" smtClean="0"/>
              <a:pPr/>
              <a:t>06/12/2011</a:t>
            </a:fld>
            <a:endParaRPr lang="es-ES"/>
          </a:p>
        </p:txBody>
      </p:sp>
      <p:sp>
        <p:nvSpPr>
          <p:cNvPr id="18" name="17 Marcador de número de diapositiva"/>
          <p:cNvSpPr>
            <a:spLocks noGrp="1"/>
          </p:cNvSpPr>
          <p:nvPr>
            <p:ph type="sldNum" sz="quarter" idx="11"/>
          </p:nvPr>
        </p:nvSpPr>
        <p:spPr/>
        <p:txBody>
          <a:bodyPr rtlCol="0"/>
          <a:lstStyle/>
          <a:p>
            <a:fld id="{132FADFE-3B8F-471C-ABF0-DBC7717ECBBC}"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E1E4766-4592-4171-AE3E-B7397E1132D7}" type="datetime1">
              <a:rPr lang="es-ES" smtClean="0"/>
              <a:pPr/>
              <a:t>06/12/2011</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ode.google.com/p/surveyor-srv1-firmware/downloads/lis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robotics.mem.drexel.edu/SRV1code/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07704" y="3140968"/>
            <a:ext cx="6172200" cy="1894362"/>
          </a:xfrm>
        </p:spPr>
        <p:txBody>
          <a:bodyPr>
            <a:normAutofit fontScale="90000"/>
          </a:bodyPr>
          <a:lstStyle/>
          <a:p>
            <a:pPr algn="ctr"/>
            <a:r>
              <a:rPr lang="es-ES_tradnl" dirty="0" smtClean="0"/>
              <a:t/>
            </a:r>
            <a:br>
              <a:rPr lang="es-ES_tradnl" dirty="0" smtClean="0"/>
            </a:br>
            <a:r>
              <a:rPr lang="es-ES_tradnl" dirty="0" smtClean="0"/>
              <a:t/>
            </a:r>
            <a:br>
              <a:rPr lang="es-ES_tradnl" dirty="0" smtClean="0"/>
            </a:br>
            <a:r>
              <a:rPr lang="es-ES_tradnl" dirty="0" smtClean="0"/>
              <a:t/>
            </a:r>
            <a:br>
              <a:rPr lang="es-ES_tradnl" dirty="0" smtClean="0"/>
            </a:br>
            <a:r>
              <a:rPr lang="es-ES_tradnl" dirty="0" smtClean="0"/>
              <a:t/>
            </a:r>
            <a:br>
              <a:rPr lang="es-ES_tradnl" dirty="0" smtClean="0"/>
            </a:br>
            <a:r>
              <a:rPr lang="es-ES_tradnl" dirty="0" smtClean="0"/>
              <a:t/>
            </a:r>
            <a:br>
              <a:rPr lang="es-ES_tradnl" dirty="0" smtClean="0"/>
            </a:br>
            <a:r>
              <a:rPr lang="es-ES_tradnl" dirty="0" smtClean="0"/>
              <a:t/>
            </a:r>
            <a:br>
              <a:rPr lang="es-ES_tradnl" dirty="0" smtClean="0"/>
            </a:br>
            <a:r>
              <a:rPr lang="es-ES_tradnl" dirty="0" smtClean="0"/>
              <a:t/>
            </a:r>
            <a:br>
              <a:rPr lang="es-ES_tradnl" dirty="0" smtClean="0"/>
            </a:br>
            <a:r>
              <a:rPr lang="es-ES_tradnl" dirty="0" smtClean="0"/>
              <a:t/>
            </a:r>
            <a:br>
              <a:rPr lang="es-ES_tradnl" dirty="0" smtClean="0"/>
            </a:br>
            <a:r>
              <a:rPr lang="es-ES_tradnl" dirty="0" smtClean="0"/>
              <a:t/>
            </a:r>
            <a:br>
              <a:rPr lang="es-ES_tradnl" dirty="0" smtClean="0"/>
            </a:br>
            <a:r>
              <a:rPr lang="es-ES_tradnl" sz="3600" dirty="0" smtClean="0"/>
              <a:t>DESCRIPCIÓN Y DESARROLLO DE APLICACIONES SOBRE EL ROBOT MÓVIL SURVEYOR SRV1B</a:t>
            </a:r>
            <a:r>
              <a:rPr lang="es-ES_tradnl" dirty="0" smtClean="0"/>
              <a:t/>
            </a:r>
            <a:br>
              <a:rPr lang="es-ES_tradnl" dirty="0" smtClean="0"/>
            </a:br>
            <a:r>
              <a:rPr lang="es-ES_tradnl" dirty="0" smtClean="0"/>
              <a:t/>
            </a:r>
            <a:br>
              <a:rPr lang="es-ES_tradnl" dirty="0" smtClean="0"/>
            </a:br>
            <a:r>
              <a:rPr lang="es-ES" dirty="0" smtClean="0"/>
              <a:t/>
            </a:r>
            <a:br>
              <a:rPr lang="es-ES" dirty="0" smtClean="0"/>
            </a:br>
            <a:endParaRPr lang="es-ES" dirty="0"/>
          </a:p>
        </p:txBody>
      </p:sp>
      <p:sp>
        <p:nvSpPr>
          <p:cNvPr id="3" name="2 Subtítulo"/>
          <p:cNvSpPr>
            <a:spLocks noGrp="1"/>
          </p:cNvSpPr>
          <p:nvPr>
            <p:ph type="subTitle" idx="1"/>
          </p:nvPr>
        </p:nvSpPr>
        <p:spPr/>
        <p:txBody>
          <a:bodyPr>
            <a:normAutofit/>
          </a:bodyPr>
          <a:lstStyle/>
          <a:p>
            <a:r>
              <a:rPr lang="es-ES" sz="2000" dirty="0" smtClean="0"/>
              <a:t>CARLOS RUIZ PICAZO 		E.P.S.E</a:t>
            </a:r>
            <a:endParaRPr lang="es-ES" sz="20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1</a:t>
            </a:fld>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SEGUNDA PARTE</a:t>
            </a:r>
            <a:endParaRPr lang="es-ES" dirty="0"/>
          </a:p>
        </p:txBody>
      </p:sp>
      <p:sp>
        <p:nvSpPr>
          <p:cNvPr id="3" name="2 Marcador de contenido"/>
          <p:cNvSpPr>
            <a:spLocks noGrp="1"/>
          </p:cNvSpPr>
          <p:nvPr>
            <p:ph sz="quarter" idx="1"/>
          </p:nvPr>
        </p:nvSpPr>
        <p:spPr/>
        <p:txBody>
          <a:bodyPr>
            <a:normAutofit fontScale="77500" lnSpcReduction="20000"/>
          </a:bodyPr>
          <a:lstStyle/>
          <a:p>
            <a:pPr algn="ctr">
              <a:buNone/>
            </a:pPr>
            <a:r>
              <a:rPr lang="es-ES" dirty="0" smtClean="0"/>
              <a:t>EXPERIMENTO PREVIO</a:t>
            </a:r>
          </a:p>
          <a:p>
            <a:r>
              <a:rPr lang="es-ES" sz="2900" dirty="0" smtClean="0"/>
              <a:t>Conectar el robot con </a:t>
            </a:r>
            <a:r>
              <a:rPr lang="es-ES" sz="2900" dirty="0" err="1" smtClean="0"/>
              <a:t>Matlab</a:t>
            </a:r>
            <a:r>
              <a:rPr lang="es-ES" sz="2900" dirty="0" smtClean="0"/>
              <a:t>:</a:t>
            </a:r>
          </a:p>
          <a:p>
            <a:pPr algn="ctr">
              <a:buNone/>
            </a:pPr>
            <a:r>
              <a:rPr lang="es-ES" sz="2900" b="1" dirty="0" smtClean="0"/>
              <a:t>Robot= </a:t>
            </a:r>
            <a:r>
              <a:rPr lang="es-ES" sz="2900" b="1" dirty="0" err="1" smtClean="0"/>
              <a:t>initalize_robot</a:t>
            </a:r>
            <a:r>
              <a:rPr lang="es-ES" sz="2900" b="1" dirty="0" smtClean="0"/>
              <a:t>(‘169.254.0.10’)</a:t>
            </a:r>
          </a:p>
          <a:p>
            <a:r>
              <a:rPr lang="es-ES" sz="2900" dirty="0" smtClean="0"/>
              <a:t>Ahora establecemos la calidad:</a:t>
            </a:r>
          </a:p>
          <a:p>
            <a:pPr algn="ctr">
              <a:buNone/>
            </a:pPr>
            <a:r>
              <a:rPr lang="es-ES" sz="2900" b="1" dirty="0" smtClean="0"/>
              <a:t>Calidad=</a:t>
            </a:r>
            <a:r>
              <a:rPr lang="es-ES" sz="2900" b="1" dirty="0" err="1" smtClean="0"/>
              <a:t>SetImageQuality</a:t>
            </a:r>
            <a:r>
              <a:rPr lang="es-ES" sz="2900" b="1" dirty="0" smtClean="0"/>
              <a:t>(robot,1)</a:t>
            </a:r>
          </a:p>
          <a:p>
            <a:r>
              <a:rPr lang="es-ES" sz="2900" dirty="0" smtClean="0"/>
              <a:t>Y ahora, la resolución;</a:t>
            </a:r>
          </a:p>
          <a:p>
            <a:pPr algn="ctr">
              <a:buNone/>
            </a:pPr>
            <a:r>
              <a:rPr lang="es-ES" sz="2900" b="1" dirty="0" smtClean="0"/>
              <a:t>Resolución=</a:t>
            </a:r>
            <a:r>
              <a:rPr lang="es-ES" sz="2900" b="1" dirty="0" err="1" smtClean="0"/>
              <a:t>SetImageResolution</a:t>
            </a:r>
            <a:r>
              <a:rPr lang="es-ES" sz="2900" b="1" dirty="0" smtClean="0"/>
              <a:t>(robot,1)</a:t>
            </a:r>
          </a:p>
          <a:p>
            <a:r>
              <a:rPr lang="es-ES" sz="2900" dirty="0" smtClean="0"/>
              <a:t>Para obtener las imágenes, usamos este código:</a:t>
            </a:r>
          </a:p>
          <a:p>
            <a:pPr algn="ctr">
              <a:buNone/>
            </a:pPr>
            <a:r>
              <a:rPr lang="en-US" sz="2900" b="1" dirty="0" smtClean="0"/>
              <a:t>tic;</a:t>
            </a:r>
            <a:endParaRPr lang="es-ES" sz="2900" b="1" dirty="0" smtClean="0"/>
          </a:p>
          <a:p>
            <a:pPr algn="ctr">
              <a:buNone/>
            </a:pPr>
            <a:r>
              <a:rPr lang="en-US" sz="2900" b="1" dirty="0" smtClean="0"/>
              <a:t>for </a:t>
            </a:r>
            <a:r>
              <a:rPr lang="en-US" sz="2900" b="1" dirty="0" err="1" smtClean="0"/>
              <a:t>i</a:t>
            </a:r>
            <a:r>
              <a:rPr lang="en-US" sz="2900" b="1" dirty="0" smtClean="0"/>
              <a:t>=1:10;</a:t>
            </a:r>
            <a:endParaRPr lang="es-ES" sz="2900" b="1" dirty="0" smtClean="0"/>
          </a:p>
          <a:p>
            <a:pPr algn="ctr">
              <a:buNone/>
            </a:pPr>
            <a:r>
              <a:rPr lang="en-US" sz="2900" b="1" dirty="0" smtClean="0"/>
              <a:t>image = </a:t>
            </a:r>
            <a:r>
              <a:rPr lang="en-US" sz="2900" b="1" dirty="0" err="1" smtClean="0"/>
              <a:t>get_srv_image</a:t>
            </a:r>
            <a:r>
              <a:rPr lang="en-US" sz="2900" b="1" dirty="0" smtClean="0"/>
              <a:t>(robot);</a:t>
            </a:r>
            <a:endParaRPr lang="es-ES" sz="2900" b="1" dirty="0" smtClean="0"/>
          </a:p>
          <a:p>
            <a:pPr algn="ctr">
              <a:buNone/>
            </a:pPr>
            <a:r>
              <a:rPr lang="es-ES" sz="2900" b="1" dirty="0" err="1" smtClean="0"/>
              <a:t>end</a:t>
            </a:r>
            <a:r>
              <a:rPr lang="es-ES" sz="2900" b="1" dirty="0" smtClean="0"/>
              <a:t>;</a:t>
            </a:r>
          </a:p>
          <a:p>
            <a:pPr algn="ctr">
              <a:buNone/>
            </a:pPr>
            <a:r>
              <a:rPr lang="es-ES" sz="2900" b="1" dirty="0" err="1" smtClean="0"/>
              <a:t>toc</a:t>
            </a:r>
            <a:r>
              <a:rPr lang="es-ES" sz="2900" b="1" dirty="0" smtClean="0"/>
              <a:t>;</a:t>
            </a:r>
          </a:p>
          <a:p>
            <a:pPr>
              <a:buNone/>
            </a:pPr>
            <a:endParaRPr lang="es-ES"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10</a:t>
            </a:fld>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SEGUNDA PARTE</a:t>
            </a:r>
            <a:endParaRPr lang="es-ES" dirty="0"/>
          </a:p>
        </p:txBody>
      </p:sp>
      <p:sp>
        <p:nvSpPr>
          <p:cNvPr id="3" name="2 Marcador de contenido"/>
          <p:cNvSpPr>
            <a:spLocks noGrp="1"/>
          </p:cNvSpPr>
          <p:nvPr>
            <p:ph sz="quarter" idx="1"/>
          </p:nvPr>
        </p:nvSpPr>
        <p:spPr/>
        <p:txBody>
          <a:bodyPr/>
          <a:lstStyle/>
          <a:p>
            <a:r>
              <a:rPr lang="es-ES" dirty="0" smtClean="0"/>
              <a:t>RESULTADOS:</a:t>
            </a:r>
          </a:p>
          <a:p>
            <a:pPr lvl="1"/>
            <a:r>
              <a:rPr lang="es-ES" dirty="0" smtClean="0"/>
              <a:t>160x128:</a:t>
            </a:r>
          </a:p>
          <a:p>
            <a:pPr lvl="1"/>
            <a:endParaRPr lang="es-ES" dirty="0" smtClean="0"/>
          </a:p>
          <a:p>
            <a:pPr lvl="1"/>
            <a:endParaRPr lang="es-ES" dirty="0" smtClean="0"/>
          </a:p>
          <a:p>
            <a:pPr lvl="1"/>
            <a:endParaRPr lang="es-ES" dirty="0" smtClean="0"/>
          </a:p>
          <a:p>
            <a:pPr lvl="1"/>
            <a:endParaRPr lang="es-ES" dirty="0" smtClean="0"/>
          </a:p>
          <a:p>
            <a:pPr lvl="1"/>
            <a:endParaRPr lang="es-ES" dirty="0" smtClean="0"/>
          </a:p>
          <a:p>
            <a:pPr lvl="1"/>
            <a:r>
              <a:rPr lang="es-ES" dirty="0" smtClean="0"/>
              <a:t>320x256:</a:t>
            </a:r>
          </a:p>
          <a:p>
            <a:pPr lvl="1"/>
            <a:endParaRPr lang="es-ES" dirty="0" smtClean="0"/>
          </a:p>
          <a:p>
            <a:pPr lvl="1"/>
            <a:endParaRPr lang="es-ES" dirty="0"/>
          </a:p>
        </p:txBody>
      </p:sp>
      <p:sp>
        <p:nvSpPr>
          <p:cNvPr id="4" name="3 Marcador de contenido"/>
          <p:cNvSpPr>
            <a:spLocks noGrp="1"/>
          </p:cNvSpPr>
          <p:nvPr>
            <p:ph sz="quarter" idx="2"/>
          </p:nvPr>
        </p:nvSpPr>
        <p:spPr/>
        <p:txBody>
          <a:bodyPr/>
          <a:lstStyle/>
          <a:p>
            <a:endParaRPr lang="es-ES" dirty="0" smtClean="0"/>
          </a:p>
          <a:p>
            <a:pPr lvl="1"/>
            <a:r>
              <a:rPr lang="es-ES" dirty="0" smtClean="0"/>
              <a:t>640x512:</a:t>
            </a:r>
          </a:p>
          <a:p>
            <a:pPr lvl="1"/>
            <a:endParaRPr lang="es-ES" dirty="0" smtClean="0"/>
          </a:p>
          <a:p>
            <a:pPr lvl="1"/>
            <a:endParaRPr lang="es-ES" dirty="0" smtClean="0"/>
          </a:p>
          <a:p>
            <a:pPr lvl="1"/>
            <a:endParaRPr lang="es-ES" dirty="0" smtClean="0"/>
          </a:p>
          <a:p>
            <a:pPr lvl="1"/>
            <a:endParaRPr lang="es-ES" dirty="0" smtClean="0"/>
          </a:p>
          <a:p>
            <a:pPr lvl="1"/>
            <a:endParaRPr lang="es-ES" dirty="0" smtClean="0"/>
          </a:p>
          <a:p>
            <a:pPr lvl="1"/>
            <a:r>
              <a:rPr lang="es-ES" dirty="0" smtClean="0"/>
              <a:t>1280x1024:</a:t>
            </a:r>
            <a:endParaRPr lang="es-ES" dirty="0"/>
          </a:p>
        </p:txBody>
      </p:sp>
      <p:pic>
        <p:nvPicPr>
          <p:cNvPr id="1029" name="Picture 5"/>
          <p:cNvPicPr>
            <a:picLocks noChangeAspect="1" noChangeArrowheads="1"/>
          </p:cNvPicPr>
          <p:nvPr/>
        </p:nvPicPr>
        <p:blipFill>
          <a:blip r:embed="rId3" cstate="print"/>
          <a:srcRect/>
          <a:stretch>
            <a:fillRect/>
          </a:stretch>
        </p:blipFill>
        <p:spPr bwMode="auto">
          <a:xfrm>
            <a:off x="701103" y="2492896"/>
            <a:ext cx="2556497" cy="1800200"/>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683568" y="4797151"/>
            <a:ext cx="2907407" cy="1776161"/>
          </a:xfrm>
          <a:prstGeom prst="rect">
            <a:avLst/>
          </a:prstGeom>
          <a:noFill/>
          <a:ln w="9525">
            <a:noFill/>
            <a:miter lim="800000"/>
            <a:headEnd/>
            <a:tailEnd/>
          </a:ln>
        </p:spPr>
      </p:pic>
      <p:pic>
        <p:nvPicPr>
          <p:cNvPr id="1031" name="Picture 7"/>
          <p:cNvPicPr>
            <a:picLocks noChangeAspect="1" noChangeArrowheads="1"/>
          </p:cNvPicPr>
          <p:nvPr/>
        </p:nvPicPr>
        <p:blipFill>
          <a:blip r:embed="rId5" cstate="print"/>
          <a:srcRect/>
          <a:stretch>
            <a:fillRect/>
          </a:stretch>
        </p:blipFill>
        <p:spPr bwMode="auto">
          <a:xfrm>
            <a:off x="4499992" y="2492896"/>
            <a:ext cx="2602607" cy="1820754"/>
          </a:xfrm>
          <a:prstGeom prst="rect">
            <a:avLst/>
          </a:prstGeom>
          <a:noFill/>
          <a:ln w="9525">
            <a:noFill/>
            <a:miter lim="800000"/>
            <a:headEnd/>
            <a:tailEnd/>
          </a:ln>
        </p:spPr>
      </p:pic>
      <p:pic>
        <p:nvPicPr>
          <p:cNvPr id="1032" name="Picture 8"/>
          <p:cNvPicPr>
            <a:picLocks noChangeAspect="1" noChangeArrowheads="1"/>
          </p:cNvPicPr>
          <p:nvPr/>
        </p:nvPicPr>
        <p:blipFill>
          <a:blip r:embed="rId6" cstate="print"/>
          <a:srcRect/>
          <a:stretch>
            <a:fillRect/>
          </a:stretch>
        </p:blipFill>
        <p:spPr bwMode="auto">
          <a:xfrm>
            <a:off x="4560750" y="4797152"/>
            <a:ext cx="2856174" cy="1728192"/>
          </a:xfrm>
          <a:prstGeom prst="rect">
            <a:avLst/>
          </a:prstGeom>
          <a:noFill/>
          <a:ln w="9525">
            <a:noFill/>
            <a:miter lim="800000"/>
            <a:headEnd/>
            <a:tailEnd/>
          </a:ln>
        </p:spPr>
      </p:pic>
      <p:sp>
        <p:nvSpPr>
          <p:cNvPr id="12" name="11 Marcador de número de diapositiva"/>
          <p:cNvSpPr>
            <a:spLocks noGrp="1"/>
          </p:cNvSpPr>
          <p:nvPr>
            <p:ph type="sldNum" sz="quarter" idx="12"/>
          </p:nvPr>
        </p:nvSpPr>
        <p:spPr/>
        <p:txBody>
          <a:bodyPr/>
          <a:lstStyle/>
          <a:p>
            <a:fld id="{132FADFE-3B8F-471C-ABF0-DBC7717ECBBC}" type="slidenum">
              <a:rPr lang="es-ES" smtClean="0"/>
              <a:pPr/>
              <a:t>11</a:t>
            </a:fld>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SEGUNDA PARTE</a:t>
            </a:r>
            <a:endParaRPr lang="es-ES" dirty="0"/>
          </a:p>
        </p:txBody>
      </p:sp>
      <p:sp>
        <p:nvSpPr>
          <p:cNvPr id="3" name="2 Marcador de contenido"/>
          <p:cNvSpPr>
            <a:spLocks noGrp="1"/>
          </p:cNvSpPr>
          <p:nvPr>
            <p:ph sz="quarter" idx="1"/>
          </p:nvPr>
        </p:nvSpPr>
        <p:spPr/>
        <p:txBody>
          <a:bodyPr/>
          <a:lstStyle/>
          <a:p>
            <a:r>
              <a:rPr lang="es-ES" dirty="0" smtClean="0"/>
              <a:t>CONCLUSIONES:</a:t>
            </a:r>
          </a:p>
          <a:p>
            <a:pPr lvl="1"/>
            <a:r>
              <a:rPr lang="es-ES" dirty="0" smtClean="0"/>
              <a:t>De la máxima calidad (1) a la mínima (8), el tiempo de captura aumenta en aproximadamente el doble. </a:t>
            </a:r>
          </a:p>
          <a:p>
            <a:pPr lvl="1"/>
            <a:r>
              <a:rPr lang="es-ES" dirty="0" smtClean="0"/>
              <a:t>Resolución de 160x128 y mínima calidad.</a:t>
            </a:r>
          </a:p>
          <a:p>
            <a:pPr lvl="1"/>
            <a:endParaRPr lang="es-ES" dirty="0" smtClean="0"/>
          </a:p>
          <a:p>
            <a:pPr lvl="1"/>
            <a:endParaRPr lang="es-ES" dirty="0" smtClean="0"/>
          </a:p>
          <a:p>
            <a:pPr lvl="1"/>
            <a:endParaRPr lang="es-ES" dirty="0" smtClean="0"/>
          </a:p>
          <a:p>
            <a:pPr lvl="1"/>
            <a:endParaRPr lang="es-ES" dirty="0" smtClean="0"/>
          </a:p>
          <a:p>
            <a:pPr lvl="1"/>
            <a:endParaRPr lang="es-ES" dirty="0" smtClean="0"/>
          </a:p>
          <a:p>
            <a:pPr lvl="1"/>
            <a:r>
              <a:rPr lang="es-ES" dirty="0" smtClean="0"/>
              <a:t>Resolución de 320x256 </a:t>
            </a:r>
          </a:p>
          <a:p>
            <a:pPr lvl="1">
              <a:buNone/>
            </a:pPr>
            <a:r>
              <a:rPr lang="es-ES" dirty="0" smtClean="0"/>
              <a:t>y mínima calidad.</a:t>
            </a:r>
          </a:p>
          <a:p>
            <a:pPr lvl="1">
              <a:buNone/>
            </a:pPr>
            <a:endParaRPr lang="es-ES" dirty="0" smtClean="0"/>
          </a:p>
          <a:p>
            <a:pPr lvl="1">
              <a:buNone/>
            </a:pPr>
            <a:endParaRPr lang="es-ES" dirty="0" smtClean="0"/>
          </a:p>
          <a:p>
            <a:pPr lvl="1">
              <a:buNone/>
            </a:pPr>
            <a:endParaRPr lang="es-ES" dirty="0" smtClean="0"/>
          </a:p>
          <a:p>
            <a:pPr lvl="1">
              <a:buNone/>
            </a:pPr>
            <a:endParaRPr lang="es-ES" dirty="0" smtClean="0"/>
          </a:p>
        </p:txBody>
      </p:sp>
      <p:sp>
        <p:nvSpPr>
          <p:cNvPr id="5" name="4 Marcador de número de diapositiva"/>
          <p:cNvSpPr>
            <a:spLocks noGrp="1"/>
          </p:cNvSpPr>
          <p:nvPr>
            <p:ph type="sldNum" sz="quarter" idx="15"/>
          </p:nvPr>
        </p:nvSpPr>
        <p:spPr/>
        <p:txBody>
          <a:bodyPr/>
          <a:lstStyle/>
          <a:p>
            <a:fld id="{132FADFE-3B8F-471C-ABF0-DBC7717ECBBC}" type="slidenum">
              <a:rPr lang="es-ES" smtClean="0"/>
              <a:pPr/>
              <a:t>12</a:t>
            </a:fld>
            <a:endParaRPr lang="es-ES"/>
          </a:p>
        </p:txBody>
      </p:sp>
      <p:pic>
        <p:nvPicPr>
          <p:cNvPr id="1027" name="Picture 3" descr="C:\Documents and Settings\Usuario\Escritorio\Proyecto bueno\r0q8.jpg"/>
          <p:cNvPicPr>
            <a:picLocks noChangeAspect="1" noChangeArrowheads="1"/>
          </p:cNvPicPr>
          <p:nvPr/>
        </p:nvPicPr>
        <p:blipFill>
          <a:blip r:embed="rId3" cstate="print"/>
          <a:srcRect/>
          <a:stretch>
            <a:fillRect/>
          </a:stretch>
        </p:blipFill>
        <p:spPr bwMode="auto">
          <a:xfrm>
            <a:off x="611560" y="3140968"/>
            <a:ext cx="3057893" cy="1944216"/>
          </a:xfrm>
          <a:prstGeom prst="rect">
            <a:avLst/>
          </a:prstGeom>
          <a:noFill/>
        </p:spPr>
      </p:pic>
      <p:pic>
        <p:nvPicPr>
          <p:cNvPr id="1029" name="Picture 5" descr="C:\Documents and Settings\Usuario\Escritorio\Proyecto bueno\r1q8.jpg"/>
          <p:cNvPicPr>
            <a:picLocks noChangeAspect="1" noChangeArrowheads="1"/>
          </p:cNvPicPr>
          <p:nvPr/>
        </p:nvPicPr>
        <p:blipFill>
          <a:blip r:embed="rId4" cstate="print"/>
          <a:srcRect/>
          <a:stretch>
            <a:fillRect/>
          </a:stretch>
        </p:blipFill>
        <p:spPr bwMode="auto">
          <a:xfrm>
            <a:off x="4211960" y="3501008"/>
            <a:ext cx="4619625" cy="31051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SEGUNDA PARTE</a:t>
            </a:r>
            <a:endParaRPr lang="es-ES" dirty="0"/>
          </a:p>
        </p:txBody>
      </p:sp>
      <p:sp>
        <p:nvSpPr>
          <p:cNvPr id="3" name="2 Marcador de contenido"/>
          <p:cNvSpPr>
            <a:spLocks noGrp="1"/>
          </p:cNvSpPr>
          <p:nvPr>
            <p:ph sz="quarter" idx="1"/>
          </p:nvPr>
        </p:nvSpPr>
        <p:spPr/>
        <p:txBody>
          <a:bodyPr/>
          <a:lstStyle/>
          <a:p>
            <a:r>
              <a:rPr lang="es-ES" dirty="0" smtClean="0"/>
              <a:t>Resolución de 640x512 y mínima calidad. </a:t>
            </a:r>
            <a:endParaRPr lang="es-ES"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13</a:t>
            </a:fld>
            <a:endParaRPr lang="es-ES"/>
          </a:p>
        </p:txBody>
      </p:sp>
      <p:pic>
        <p:nvPicPr>
          <p:cNvPr id="2052" name="Picture 4"/>
          <p:cNvPicPr>
            <a:picLocks noChangeAspect="1" noChangeArrowheads="1"/>
          </p:cNvPicPr>
          <p:nvPr/>
        </p:nvPicPr>
        <p:blipFill>
          <a:blip r:embed="rId3" cstate="print"/>
          <a:srcRect/>
          <a:stretch>
            <a:fillRect/>
          </a:stretch>
        </p:blipFill>
        <p:spPr bwMode="auto">
          <a:xfrm>
            <a:off x="2195736" y="2492896"/>
            <a:ext cx="4381500" cy="33051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SEGUNDA PARTE</a:t>
            </a:r>
            <a:endParaRPr lang="es-ES"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14</a:t>
            </a:fld>
            <a:endParaRPr lang="es-ES"/>
          </a:p>
        </p:txBody>
      </p:sp>
      <p:sp>
        <p:nvSpPr>
          <p:cNvPr id="6" name="5 Marcador de contenido"/>
          <p:cNvSpPr>
            <a:spLocks noGrp="1"/>
          </p:cNvSpPr>
          <p:nvPr>
            <p:ph sz="quarter" idx="1"/>
          </p:nvPr>
        </p:nvSpPr>
        <p:spPr>
          <a:xfrm>
            <a:off x="467544" y="1412776"/>
            <a:ext cx="7467600" cy="4873752"/>
          </a:xfrm>
        </p:spPr>
        <p:txBody>
          <a:bodyPr/>
          <a:lstStyle/>
          <a:p>
            <a:r>
              <a:rPr lang="es-ES" dirty="0" smtClean="0"/>
              <a:t>Resolución de 1280x1024 y mínima calidad.</a:t>
            </a:r>
            <a:endParaRPr lang="es-ES" dirty="0"/>
          </a:p>
        </p:txBody>
      </p:sp>
      <p:pic>
        <p:nvPicPr>
          <p:cNvPr id="3077" name="Picture 5"/>
          <p:cNvPicPr>
            <a:picLocks noChangeAspect="1" noChangeArrowheads="1"/>
          </p:cNvPicPr>
          <p:nvPr/>
        </p:nvPicPr>
        <p:blipFill>
          <a:blip r:embed="rId3" cstate="print"/>
          <a:srcRect/>
          <a:stretch>
            <a:fillRect/>
          </a:stretch>
        </p:blipFill>
        <p:spPr bwMode="auto">
          <a:xfrm>
            <a:off x="1259632" y="1844824"/>
            <a:ext cx="6029325" cy="48387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SEGUNDA PARTE</a:t>
            </a:r>
            <a:endParaRPr lang="es-ES" dirty="0"/>
          </a:p>
        </p:txBody>
      </p:sp>
      <p:sp>
        <p:nvSpPr>
          <p:cNvPr id="3" name="2 Marcador de contenido"/>
          <p:cNvSpPr>
            <a:spLocks noGrp="1"/>
          </p:cNvSpPr>
          <p:nvPr>
            <p:ph sz="quarter" idx="1"/>
          </p:nvPr>
        </p:nvSpPr>
        <p:spPr/>
        <p:txBody>
          <a:bodyPr/>
          <a:lstStyle/>
          <a:p>
            <a:pPr marL="274320" lvl="1">
              <a:spcBef>
                <a:spcPts val="600"/>
              </a:spcBef>
              <a:buSzPct val="70000"/>
              <a:buFont typeface="Wingdings"/>
              <a:buChar char=""/>
            </a:pPr>
            <a:r>
              <a:rPr lang="es-ES" dirty="0" smtClean="0"/>
              <a:t>Para nuestra aplicación, usaremos una resolución de 320x256 y máxima calidad. Un ejemplo, es la imagen que aparece debajo.</a:t>
            </a:r>
          </a:p>
          <a:p>
            <a:endParaRPr lang="es-ES"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15</a:t>
            </a:fld>
            <a:endParaRPr lang="es-ES"/>
          </a:p>
        </p:txBody>
      </p:sp>
      <p:pic>
        <p:nvPicPr>
          <p:cNvPr id="5" name="4 Imagen" descr="F:\r1q1.jpg"/>
          <p:cNvPicPr/>
          <p:nvPr/>
        </p:nvPicPr>
        <p:blipFill>
          <a:blip r:embed="rId3" cstate="print"/>
          <a:srcRect/>
          <a:stretch>
            <a:fillRect/>
          </a:stretch>
        </p:blipFill>
        <p:spPr bwMode="auto">
          <a:xfrm>
            <a:off x="1979712" y="2924944"/>
            <a:ext cx="4619625" cy="31051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SEGUNDA PARTE</a:t>
            </a:r>
            <a:endParaRPr lang="es-ES" dirty="0"/>
          </a:p>
        </p:txBody>
      </p:sp>
      <p:sp>
        <p:nvSpPr>
          <p:cNvPr id="3" name="2 Marcador de contenido"/>
          <p:cNvSpPr>
            <a:spLocks noGrp="1"/>
          </p:cNvSpPr>
          <p:nvPr>
            <p:ph sz="quarter" idx="1"/>
          </p:nvPr>
        </p:nvSpPr>
        <p:spPr/>
        <p:txBody>
          <a:bodyPr/>
          <a:lstStyle/>
          <a:p>
            <a:r>
              <a:rPr lang="es-ES" dirty="0" smtClean="0"/>
              <a:t>Una vez realizado el experimento anterior, estamos en condiciones de realizar el seguimiento de un recorrido.</a:t>
            </a:r>
          </a:p>
          <a:p>
            <a:endParaRPr lang="es-ES" dirty="0" smtClean="0"/>
          </a:p>
          <a:p>
            <a:r>
              <a:rPr lang="es-ES" dirty="0" smtClean="0"/>
              <a:t>Usamos una </a:t>
            </a:r>
            <a:r>
              <a:rPr lang="es-ES" dirty="0" err="1" smtClean="0"/>
              <a:t>toolbox</a:t>
            </a:r>
            <a:r>
              <a:rPr lang="es-ES" dirty="0" smtClean="0"/>
              <a:t> creada para el SRV1b y las </a:t>
            </a:r>
            <a:r>
              <a:rPr lang="es-ES" dirty="0" err="1" smtClean="0"/>
              <a:t>toolbox</a:t>
            </a:r>
            <a:r>
              <a:rPr lang="es-ES" dirty="0" smtClean="0"/>
              <a:t> de procesamiento de imágenes de </a:t>
            </a:r>
            <a:r>
              <a:rPr lang="es-ES" dirty="0" err="1" smtClean="0"/>
              <a:t>Matlab</a:t>
            </a:r>
            <a:r>
              <a:rPr lang="es-ES" dirty="0" smtClean="0"/>
              <a:t>.</a:t>
            </a:r>
          </a:p>
          <a:p>
            <a:endParaRPr lang="es-ES" dirty="0" smtClean="0"/>
          </a:p>
          <a:p>
            <a:r>
              <a:rPr lang="es-ES" dirty="0" smtClean="0"/>
              <a:t>Iremos describiendo paso a paso el código utilizado.</a:t>
            </a:r>
            <a:endParaRPr lang="es-ES"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16</a:t>
            </a:fld>
            <a:endParaRPr lang="es-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SEGUNDA PARTE</a:t>
            </a:r>
            <a:endParaRPr lang="es-ES" dirty="0"/>
          </a:p>
        </p:txBody>
      </p:sp>
      <p:sp>
        <p:nvSpPr>
          <p:cNvPr id="3" name="2 Marcador de contenido"/>
          <p:cNvSpPr>
            <a:spLocks noGrp="1"/>
          </p:cNvSpPr>
          <p:nvPr>
            <p:ph sz="quarter" idx="1"/>
          </p:nvPr>
        </p:nvSpPr>
        <p:spPr/>
        <p:txBody>
          <a:bodyPr/>
          <a:lstStyle/>
          <a:p>
            <a:pPr marL="457200" indent="-457200">
              <a:buNone/>
            </a:pPr>
            <a:r>
              <a:rPr lang="es-ES" b="1" dirty="0" smtClean="0"/>
              <a:t>1) robot = </a:t>
            </a:r>
            <a:r>
              <a:rPr lang="es-ES" b="1" dirty="0" err="1" smtClean="0"/>
              <a:t>initializeRobot</a:t>
            </a:r>
            <a:r>
              <a:rPr lang="es-ES" b="1" dirty="0" smtClean="0"/>
              <a:t> ('169.254.0.1’);</a:t>
            </a:r>
          </a:p>
          <a:p>
            <a:pPr marL="457200" indent="-457200">
              <a:buNone/>
            </a:pPr>
            <a:r>
              <a:rPr lang="es-ES" i="1" dirty="0" smtClean="0"/>
              <a:t>	</a:t>
            </a:r>
          </a:p>
          <a:p>
            <a:pPr>
              <a:buNone/>
            </a:pPr>
            <a:r>
              <a:rPr lang="es-ES" b="1" dirty="0" smtClean="0"/>
              <a:t>2) </a:t>
            </a:r>
            <a:r>
              <a:rPr lang="en-US" b="1" dirty="0" err="1" smtClean="0"/>
              <a:t>resolucion</a:t>
            </a:r>
            <a:r>
              <a:rPr lang="en-US" b="1" dirty="0" smtClean="0"/>
              <a:t>=</a:t>
            </a:r>
            <a:r>
              <a:rPr lang="en-US" b="1" dirty="0" err="1" smtClean="0"/>
              <a:t>setImageResolution</a:t>
            </a:r>
            <a:r>
              <a:rPr lang="en-US" b="1" dirty="0" smtClean="0"/>
              <a:t>(robot,1);</a:t>
            </a:r>
          </a:p>
          <a:p>
            <a:pPr>
              <a:buNone/>
            </a:pPr>
            <a:r>
              <a:rPr lang="en-US" dirty="0" smtClean="0"/>
              <a:t>	</a:t>
            </a:r>
            <a:endParaRPr lang="es-ES" i="1" dirty="0" smtClean="0"/>
          </a:p>
          <a:p>
            <a:pPr>
              <a:buNone/>
            </a:pPr>
            <a:r>
              <a:rPr lang="en-US" b="1" dirty="0" smtClean="0"/>
              <a:t>3) </a:t>
            </a:r>
            <a:r>
              <a:rPr lang="en-US" b="1" dirty="0" err="1" smtClean="0"/>
              <a:t>calidad</a:t>
            </a:r>
            <a:r>
              <a:rPr lang="en-US" b="1" dirty="0" smtClean="0"/>
              <a:t>=</a:t>
            </a:r>
            <a:r>
              <a:rPr lang="en-US" b="1" dirty="0" err="1" smtClean="0"/>
              <a:t>setImageQuality</a:t>
            </a:r>
            <a:r>
              <a:rPr lang="en-US" b="1" dirty="0" smtClean="0"/>
              <a:t>(robot,1);</a:t>
            </a:r>
          </a:p>
          <a:p>
            <a:pPr>
              <a:buNone/>
            </a:pPr>
            <a:endParaRPr lang="en-US" b="1" dirty="0" smtClean="0"/>
          </a:p>
          <a:p>
            <a:pPr>
              <a:buNone/>
            </a:pPr>
            <a:r>
              <a:rPr lang="en-US" b="1" dirty="0" smtClean="0"/>
              <a:t>4) </a:t>
            </a:r>
            <a:r>
              <a:rPr lang="en-US" b="1" dirty="0" err="1" smtClean="0"/>
              <a:t>im</a:t>
            </a:r>
            <a:r>
              <a:rPr lang="en-US" b="1" dirty="0" smtClean="0"/>
              <a:t>=</a:t>
            </a:r>
            <a:r>
              <a:rPr lang="en-US" b="1" dirty="0" err="1" smtClean="0"/>
              <a:t>get_srv_image</a:t>
            </a:r>
            <a:r>
              <a:rPr lang="en-US" b="1" dirty="0" smtClean="0"/>
              <a:t>(robot);</a:t>
            </a:r>
          </a:p>
          <a:p>
            <a:pPr>
              <a:buNone/>
            </a:pPr>
            <a:endParaRPr lang="en-US" b="1" dirty="0" smtClean="0"/>
          </a:p>
          <a:p>
            <a:pPr>
              <a:buNone/>
            </a:pPr>
            <a:r>
              <a:rPr lang="en-US" b="1" dirty="0" smtClean="0"/>
              <a:t>5) </a:t>
            </a:r>
            <a:r>
              <a:rPr lang="en-US" b="1" dirty="0" err="1" smtClean="0"/>
              <a:t>imshow</a:t>
            </a:r>
            <a:r>
              <a:rPr lang="en-US" b="1" dirty="0" smtClean="0"/>
              <a:t>(</a:t>
            </a:r>
            <a:r>
              <a:rPr lang="en-US" b="1" dirty="0" err="1" smtClean="0"/>
              <a:t>im</a:t>
            </a:r>
            <a:r>
              <a:rPr lang="en-US" b="1" dirty="0" smtClean="0"/>
              <a:t>);</a:t>
            </a:r>
          </a:p>
          <a:p>
            <a:pPr>
              <a:buNone/>
            </a:pPr>
            <a:r>
              <a:rPr lang="en-US" b="1" dirty="0" smtClean="0"/>
              <a:t>	</a:t>
            </a:r>
            <a:endParaRPr lang="es-ES" i="1" dirty="0" smtClean="0"/>
          </a:p>
          <a:p>
            <a:pPr>
              <a:buNone/>
            </a:pPr>
            <a:endParaRPr lang="es-ES" i="1" dirty="0" smtClean="0"/>
          </a:p>
          <a:p>
            <a:pPr marL="457200" indent="-457200">
              <a:buNone/>
            </a:pPr>
            <a:endParaRPr lang="es-ES" dirty="0" smtClean="0"/>
          </a:p>
          <a:p>
            <a:endParaRPr lang="es-ES" dirty="0"/>
          </a:p>
        </p:txBody>
      </p:sp>
      <p:sp>
        <p:nvSpPr>
          <p:cNvPr id="5" name="4 Marcador de número de diapositiva"/>
          <p:cNvSpPr>
            <a:spLocks noGrp="1"/>
          </p:cNvSpPr>
          <p:nvPr>
            <p:ph type="sldNum" sz="quarter" idx="15"/>
          </p:nvPr>
        </p:nvSpPr>
        <p:spPr/>
        <p:txBody>
          <a:bodyPr/>
          <a:lstStyle/>
          <a:p>
            <a:fld id="{132FADFE-3B8F-471C-ABF0-DBC7717ECBBC}" type="slidenum">
              <a:rPr lang="es-ES" smtClean="0"/>
              <a:pPr/>
              <a:t>17</a:t>
            </a:fld>
            <a:endParaRPr lang="es-ES"/>
          </a:p>
        </p:txBody>
      </p:sp>
      <p:pic>
        <p:nvPicPr>
          <p:cNvPr id="1026" name="Picture 2"/>
          <p:cNvPicPr>
            <a:picLocks noChangeAspect="1" noChangeArrowheads="1"/>
          </p:cNvPicPr>
          <p:nvPr/>
        </p:nvPicPr>
        <p:blipFill>
          <a:blip r:embed="rId3" cstate="print"/>
          <a:srcRect/>
          <a:stretch>
            <a:fillRect/>
          </a:stretch>
        </p:blipFill>
        <p:spPr bwMode="auto">
          <a:xfrm>
            <a:off x="5292080" y="4004366"/>
            <a:ext cx="2824388" cy="21251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SEGUNDA PARTE</a:t>
            </a:r>
            <a:endParaRPr lang="es-ES" dirty="0"/>
          </a:p>
        </p:txBody>
      </p:sp>
      <p:sp>
        <p:nvSpPr>
          <p:cNvPr id="3" name="2 Marcador de contenido"/>
          <p:cNvSpPr>
            <a:spLocks noGrp="1"/>
          </p:cNvSpPr>
          <p:nvPr>
            <p:ph sz="quarter" idx="1"/>
          </p:nvPr>
        </p:nvSpPr>
        <p:spPr/>
        <p:txBody>
          <a:bodyPr/>
          <a:lstStyle/>
          <a:p>
            <a:pPr marL="274320" lvl="1">
              <a:spcBef>
                <a:spcPts val="600"/>
              </a:spcBef>
              <a:buSzPct val="70000"/>
              <a:buNone/>
            </a:pPr>
            <a:r>
              <a:rPr lang="es-ES" b="1" dirty="0" smtClean="0"/>
              <a:t>6) </a:t>
            </a:r>
            <a:r>
              <a:rPr lang="en-US" sz="2400" b="1" dirty="0" err="1" smtClean="0"/>
              <a:t>im</a:t>
            </a:r>
            <a:r>
              <a:rPr lang="en-US" sz="2400" b="1" dirty="0" smtClean="0"/>
              <a:t>=rgb2gray(</a:t>
            </a:r>
            <a:r>
              <a:rPr lang="en-US" sz="2400" b="1" dirty="0" err="1" smtClean="0"/>
              <a:t>im</a:t>
            </a:r>
            <a:r>
              <a:rPr lang="en-US" sz="2400" b="1" dirty="0" smtClean="0"/>
              <a:t>);</a:t>
            </a:r>
            <a:endParaRPr lang="es-ES" sz="2000" b="1" dirty="0" smtClean="0"/>
          </a:p>
        </p:txBody>
      </p:sp>
      <p:pic>
        <p:nvPicPr>
          <p:cNvPr id="4" name="3 Imagen" descr="F:\im2.jpg"/>
          <p:cNvPicPr/>
          <p:nvPr/>
        </p:nvPicPr>
        <p:blipFill>
          <a:blip r:embed="rId3" cstate="print"/>
          <a:srcRect/>
          <a:stretch>
            <a:fillRect/>
          </a:stretch>
        </p:blipFill>
        <p:spPr bwMode="auto">
          <a:xfrm>
            <a:off x="1979712" y="2636912"/>
            <a:ext cx="4616450" cy="3100070"/>
          </a:xfrm>
          <a:prstGeom prst="rect">
            <a:avLst/>
          </a:prstGeom>
          <a:noFill/>
          <a:ln w="9525">
            <a:noFill/>
            <a:miter lim="800000"/>
            <a:headEnd/>
            <a:tailEnd/>
          </a:ln>
        </p:spPr>
      </p:pic>
      <p:sp>
        <p:nvSpPr>
          <p:cNvPr id="5" name="4 Marcador de número de diapositiva"/>
          <p:cNvSpPr>
            <a:spLocks noGrp="1"/>
          </p:cNvSpPr>
          <p:nvPr>
            <p:ph type="sldNum" sz="quarter" idx="15"/>
          </p:nvPr>
        </p:nvSpPr>
        <p:spPr/>
        <p:txBody>
          <a:bodyPr/>
          <a:lstStyle/>
          <a:p>
            <a:fld id="{132FADFE-3B8F-471C-ABF0-DBC7717ECBBC}" type="slidenum">
              <a:rPr lang="es-ES" smtClean="0"/>
              <a:pPr/>
              <a:t>18</a:t>
            </a:fld>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SEGUNDA PARTE</a:t>
            </a:r>
            <a:endParaRPr lang="es-ES" dirty="0"/>
          </a:p>
        </p:txBody>
      </p:sp>
      <p:sp>
        <p:nvSpPr>
          <p:cNvPr id="3" name="2 Marcador de contenido"/>
          <p:cNvSpPr>
            <a:spLocks noGrp="1"/>
          </p:cNvSpPr>
          <p:nvPr>
            <p:ph sz="quarter" idx="1"/>
          </p:nvPr>
        </p:nvSpPr>
        <p:spPr/>
        <p:txBody>
          <a:bodyPr/>
          <a:lstStyle/>
          <a:p>
            <a:pPr marL="457200" lvl="1" indent="-457200">
              <a:spcBef>
                <a:spcPts val="600"/>
              </a:spcBef>
              <a:buSzPct val="70000"/>
              <a:buNone/>
            </a:pPr>
            <a:r>
              <a:rPr lang="es-ES" sz="2400" b="1" dirty="0" smtClean="0"/>
              <a:t>7) a=</a:t>
            </a:r>
            <a:r>
              <a:rPr lang="es-ES" sz="2400" b="1" dirty="0" err="1" smtClean="0"/>
              <a:t>graythresh</a:t>
            </a:r>
            <a:r>
              <a:rPr lang="es-ES" sz="2400" b="1" dirty="0" smtClean="0"/>
              <a:t>(</a:t>
            </a:r>
            <a:r>
              <a:rPr lang="es-ES" sz="2400" b="1" dirty="0" err="1" smtClean="0"/>
              <a:t>im</a:t>
            </a:r>
            <a:r>
              <a:rPr lang="es-ES" sz="2400" b="1" dirty="0" smtClean="0"/>
              <a:t>);</a:t>
            </a:r>
          </a:p>
          <a:p>
            <a:pPr marL="457200" lvl="1" indent="-457200">
              <a:spcBef>
                <a:spcPts val="600"/>
              </a:spcBef>
              <a:buSzPct val="70000"/>
              <a:buNone/>
            </a:pPr>
            <a:r>
              <a:rPr lang="es-ES" sz="2400" b="1" dirty="0" smtClean="0"/>
              <a:t>8) </a:t>
            </a:r>
            <a:r>
              <a:rPr lang="en-US" sz="2400" b="1" dirty="0" smtClean="0"/>
              <a:t>J=im2bw(</a:t>
            </a:r>
            <a:r>
              <a:rPr lang="en-US" sz="2400" b="1" dirty="0" err="1" smtClean="0"/>
              <a:t>im,a</a:t>
            </a:r>
            <a:r>
              <a:rPr lang="en-US" sz="2400" b="1" dirty="0" smtClean="0"/>
              <a:t>);</a:t>
            </a:r>
          </a:p>
          <a:p>
            <a:pPr>
              <a:buNone/>
            </a:pPr>
            <a:endParaRPr lang="es-ES" dirty="0"/>
          </a:p>
        </p:txBody>
      </p:sp>
      <p:pic>
        <p:nvPicPr>
          <p:cNvPr id="4" name="3 Imagen" descr="F:\im3.jpg"/>
          <p:cNvPicPr/>
          <p:nvPr/>
        </p:nvPicPr>
        <p:blipFill>
          <a:blip r:embed="rId3" cstate="print"/>
          <a:srcRect/>
          <a:stretch>
            <a:fillRect/>
          </a:stretch>
        </p:blipFill>
        <p:spPr bwMode="auto">
          <a:xfrm>
            <a:off x="1907704" y="2564904"/>
            <a:ext cx="4616450" cy="3100070"/>
          </a:xfrm>
          <a:prstGeom prst="rect">
            <a:avLst/>
          </a:prstGeom>
          <a:noFill/>
          <a:ln w="9525">
            <a:noFill/>
            <a:miter lim="800000"/>
            <a:headEnd/>
            <a:tailEnd/>
          </a:ln>
        </p:spPr>
      </p:pic>
      <p:sp>
        <p:nvSpPr>
          <p:cNvPr id="5" name="4 Marcador de número de diapositiva"/>
          <p:cNvSpPr>
            <a:spLocks noGrp="1"/>
          </p:cNvSpPr>
          <p:nvPr>
            <p:ph type="sldNum" sz="quarter" idx="15"/>
          </p:nvPr>
        </p:nvSpPr>
        <p:spPr/>
        <p:txBody>
          <a:bodyPr/>
          <a:lstStyle/>
          <a:p>
            <a:fld id="{132FADFE-3B8F-471C-ABF0-DBC7717ECBBC}" type="slidenum">
              <a:rPr lang="es-ES" smtClean="0"/>
              <a:pPr/>
              <a:t>19</a:t>
            </a:fld>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ÍNDICE DE LA PRESENTACIÓN</a:t>
            </a:r>
            <a:endParaRPr lang="es-ES" dirty="0"/>
          </a:p>
        </p:txBody>
      </p:sp>
      <p:sp>
        <p:nvSpPr>
          <p:cNvPr id="3" name="2 Marcador de contenido"/>
          <p:cNvSpPr>
            <a:spLocks noGrp="1"/>
          </p:cNvSpPr>
          <p:nvPr>
            <p:ph sz="quarter" idx="1"/>
          </p:nvPr>
        </p:nvSpPr>
        <p:spPr/>
        <p:txBody>
          <a:bodyPr/>
          <a:lstStyle/>
          <a:p>
            <a:pPr>
              <a:buNone/>
            </a:pPr>
            <a:r>
              <a:rPr lang="es-ES" sz="2800" dirty="0" smtClean="0"/>
              <a:t>1- Introducción</a:t>
            </a:r>
            <a:r>
              <a:rPr lang="es-ES" sz="2800" dirty="0" smtClean="0"/>
              <a:t>.</a:t>
            </a:r>
          </a:p>
          <a:p>
            <a:pPr>
              <a:buNone/>
            </a:pPr>
            <a:endParaRPr lang="es-ES" sz="2800" dirty="0" smtClean="0"/>
          </a:p>
          <a:p>
            <a:pPr>
              <a:buNone/>
            </a:pPr>
            <a:r>
              <a:rPr lang="es-ES" sz="2800" dirty="0" smtClean="0"/>
              <a:t>2- Parte 1 (reprogramación del </a:t>
            </a:r>
            <a:r>
              <a:rPr lang="es-ES" sz="2800" dirty="0" err="1" smtClean="0"/>
              <a:t>microcontrolador</a:t>
            </a:r>
            <a:r>
              <a:rPr lang="es-ES" sz="2800" dirty="0" smtClean="0"/>
              <a:t> del robot</a:t>
            </a:r>
            <a:r>
              <a:rPr lang="es-ES" sz="2800" dirty="0" smtClean="0"/>
              <a:t>).</a:t>
            </a:r>
          </a:p>
          <a:p>
            <a:pPr>
              <a:buNone/>
            </a:pPr>
            <a:endParaRPr lang="es-ES" sz="2800" dirty="0" smtClean="0"/>
          </a:p>
          <a:p>
            <a:pPr>
              <a:buNone/>
            </a:pPr>
            <a:r>
              <a:rPr lang="es-ES" sz="2800" dirty="0" smtClean="0"/>
              <a:t>3- Parte 2 (control del robot mediante </a:t>
            </a:r>
            <a:r>
              <a:rPr lang="es-ES" sz="2800" dirty="0" err="1" smtClean="0"/>
              <a:t>Matlab</a:t>
            </a:r>
            <a:r>
              <a:rPr lang="es-ES" sz="2800" dirty="0" smtClean="0"/>
              <a:t>).</a:t>
            </a:r>
          </a:p>
          <a:p>
            <a:endParaRPr lang="es-ES" sz="2800" dirty="0" smtClean="0"/>
          </a:p>
          <a:p>
            <a:pPr>
              <a:buNone/>
            </a:pPr>
            <a:r>
              <a:rPr lang="es-ES" sz="2800" dirty="0" smtClean="0"/>
              <a:t>4- </a:t>
            </a:r>
            <a:r>
              <a:rPr lang="es-ES" sz="2800" dirty="0" smtClean="0"/>
              <a:t>Conclusiones.</a:t>
            </a:r>
          </a:p>
          <a:p>
            <a:endParaRPr lang="es-ES"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2</a:t>
            </a:fld>
            <a:endParaRPr lang="es-E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SEGUNDA PARTE</a:t>
            </a:r>
            <a:endParaRPr lang="es-ES" dirty="0"/>
          </a:p>
        </p:txBody>
      </p:sp>
      <p:sp>
        <p:nvSpPr>
          <p:cNvPr id="3" name="2 Marcador de contenido"/>
          <p:cNvSpPr>
            <a:spLocks noGrp="1"/>
          </p:cNvSpPr>
          <p:nvPr>
            <p:ph sz="quarter" idx="1"/>
          </p:nvPr>
        </p:nvSpPr>
        <p:spPr/>
        <p:txBody>
          <a:bodyPr/>
          <a:lstStyle/>
          <a:p>
            <a:pPr marL="274320" lvl="1">
              <a:spcBef>
                <a:spcPts val="600"/>
              </a:spcBef>
              <a:buSzPct val="70000"/>
              <a:buNone/>
            </a:pPr>
            <a:r>
              <a:rPr lang="en-US" sz="2400" b="1" dirty="0" smtClean="0"/>
              <a:t>9) </a:t>
            </a:r>
            <a:r>
              <a:rPr lang="en-US" sz="2400" b="1" dirty="0" err="1" smtClean="0"/>
              <a:t>trozoj</a:t>
            </a:r>
            <a:r>
              <a:rPr lang="en-US" sz="2400" b="1" dirty="0" smtClean="0"/>
              <a:t>=J(200:240,:);</a:t>
            </a:r>
            <a:endParaRPr lang="es-ES" sz="2400" b="1" dirty="0" smtClean="0"/>
          </a:p>
          <a:p>
            <a:pPr marL="274320" lvl="1">
              <a:spcBef>
                <a:spcPts val="600"/>
              </a:spcBef>
              <a:buSzPct val="70000"/>
              <a:buNone/>
            </a:pPr>
            <a:r>
              <a:rPr lang="en-US" sz="2400" b="1" dirty="0" smtClean="0"/>
              <a:t>10)</a:t>
            </a:r>
            <a:r>
              <a:rPr lang="en-US" sz="2400" b="1" dirty="0" err="1" smtClean="0"/>
              <a:t>trozoj</a:t>
            </a:r>
            <a:r>
              <a:rPr lang="en-US" sz="2400" b="1" dirty="0" smtClean="0"/>
              <a:t>=</a:t>
            </a:r>
            <a:r>
              <a:rPr lang="en-US" sz="2400" b="1" dirty="0" err="1" smtClean="0"/>
              <a:t>imcomplement</a:t>
            </a:r>
            <a:r>
              <a:rPr lang="en-US" sz="2400" b="1" dirty="0" smtClean="0"/>
              <a:t>(</a:t>
            </a:r>
            <a:r>
              <a:rPr lang="en-US" sz="2400" b="1" dirty="0" err="1" smtClean="0"/>
              <a:t>trozoj</a:t>
            </a:r>
            <a:r>
              <a:rPr lang="en-US" sz="2400" b="1" dirty="0" smtClean="0"/>
              <a:t>);</a:t>
            </a:r>
          </a:p>
          <a:p>
            <a:pPr marL="274320" lvl="1">
              <a:spcBef>
                <a:spcPts val="600"/>
              </a:spcBef>
              <a:buSzPct val="70000"/>
              <a:buNone/>
            </a:pPr>
            <a:r>
              <a:rPr lang="en-US" sz="2400" b="1" dirty="0" smtClean="0"/>
              <a:t>	</a:t>
            </a:r>
            <a:endParaRPr lang="es-ES" dirty="0"/>
          </a:p>
        </p:txBody>
      </p:sp>
      <p:pic>
        <p:nvPicPr>
          <p:cNvPr id="4" name="3 Imagen" descr="F:\im5.jpg"/>
          <p:cNvPicPr/>
          <p:nvPr/>
        </p:nvPicPr>
        <p:blipFill>
          <a:blip r:embed="rId3" cstate="print"/>
          <a:srcRect/>
          <a:stretch>
            <a:fillRect/>
          </a:stretch>
        </p:blipFill>
        <p:spPr bwMode="auto">
          <a:xfrm>
            <a:off x="1691680" y="3501008"/>
            <a:ext cx="4616450" cy="1215390"/>
          </a:xfrm>
          <a:prstGeom prst="rect">
            <a:avLst/>
          </a:prstGeom>
          <a:noFill/>
          <a:ln w="9525">
            <a:noFill/>
            <a:miter lim="800000"/>
            <a:headEnd/>
            <a:tailEnd/>
          </a:ln>
        </p:spPr>
      </p:pic>
      <p:sp>
        <p:nvSpPr>
          <p:cNvPr id="5" name="4 Marcador de número de diapositiva"/>
          <p:cNvSpPr>
            <a:spLocks noGrp="1"/>
          </p:cNvSpPr>
          <p:nvPr>
            <p:ph type="sldNum" sz="quarter" idx="15"/>
          </p:nvPr>
        </p:nvSpPr>
        <p:spPr/>
        <p:txBody>
          <a:bodyPr/>
          <a:lstStyle/>
          <a:p>
            <a:fld id="{132FADFE-3B8F-471C-ABF0-DBC7717ECBBC}" type="slidenum">
              <a:rPr lang="es-ES" smtClean="0"/>
              <a:pPr/>
              <a:t>20</a:t>
            </a:fld>
            <a:endParaRPr lang="es-E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SEGUNDA PARTE</a:t>
            </a:r>
            <a:endParaRPr lang="es-ES" dirty="0"/>
          </a:p>
        </p:txBody>
      </p:sp>
      <p:sp>
        <p:nvSpPr>
          <p:cNvPr id="3" name="2 Marcador de contenido"/>
          <p:cNvSpPr>
            <a:spLocks noGrp="1"/>
          </p:cNvSpPr>
          <p:nvPr>
            <p:ph sz="quarter" idx="1"/>
          </p:nvPr>
        </p:nvSpPr>
        <p:spPr/>
        <p:txBody>
          <a:bodyPr>
            <a:normAutofit/>
          </a:bodyPr>
          <a:lstStyle/>
          <a:p>
            <a:pPr marL="274320" lvl="1">
              <a:spcBef>
                <a:spcPts val="600"/>
              </a:spcBef>
              <a:buSzPct val="70000"/>
              <a:buNone/>
            </a:pPr>
            <a:r>
              <a:rPr lang="en-US" sz="2800" b="1" dirty="0" smtClean="0"/>
              <a:t>11) L=</a:t>
            </a:r>
            <a:r>
              <a:rPr lang="en-US" sz="2800" b="1" dirty="0" err="1" smtClean="0"/>
              <a:t>bwlabel</a:t>
            </a:r>
            <a:r>
              <a:rPr lang="en-US" sz="2800" b="1" dirty="0" smtClean="0"/>
              <a:t>(</a:t>
            </a:r>
            <a:r>
              <a:rPr lang="en-US" sz="2800" b="1" dirty="0" err="1" smtClean="0"/>
              <a:t>trozoj</a:t>
            </a:r>
            <a:r>
              <a:rPr lang="en-US" sz="2800" b="1" dirty="0" smtClean="0"/>
              <a:t>);</a:t>
            </a:r>
            <a:endParaRPr lang="es-ES" sz="2800" b="1" dirty="0" smtClean="0"/>
          </a:p>
          <a:p>
            <a:pPr marL="274320" lvl="1">
              <a:spcBef>
                <a:spcPts val="600"/>
              </a:spcBef>
              <a:buSzPct val="70000"/>
              <a:buNone/>
            </a:pPr>
            <a:r>
              <a:rPr lang="en-US" sz="2800" b="1" dirty="0" smtClean="0"/>
              <a:t>12) stats=</a:t>
            </a:r>
            <a:r>
              <a:rPr lang="en-US" sz="2800" b="1" dirty="0" err="1" smtClean="0"/>
              <a:t>regionprops</a:t>
            </a:r>
            <a:r>
              <a:rPr lang="en-US" sz="2800" b="1" dirty="0" smtClean="0"/>
              <a:t>(</a:t>
            </a:r>
            <a:r>
              <a:rPr lang="en-US" sz="2800" b="1" dirty="0" err="1" smtClean="0"/>
              <a:t>L,'all</a:t>
            </a:r>
            <a:r>
              <a:rPr lang="en-US" sz="2800" b="1" dirty="0" smtClean="0"/>
              <a:t>');</a:t>
            </a:r>
            <a:endParaRPr lang="es-ES" sz="2800" b="1" dirty="0" smtClean="0"/>
          </a:p>
          <a:p>
            <a:pPr marL="274320" lvl="1">
              <a:spcBef>
                <a:spcPts val="600"/>
              </a:spcBef>
              <a:buSzPct val="70000"/>
              <a:buNone/>
            </a:pPr>
            <a:r>
              <a:rPr lang="en-US" sz="2800" b="1" dirty="0" smtClean="0"/>
              <a:t>13) </a:t>
            </a:r>
            <a:r>
              <a:rPr lang="en-US" sz="2800" b="1" dirty="0" err="1" smtClean="0"/>
              <a:t>Idx</a:t>
            </a:r>
            <a:r>
              <a:rPr lang="en-US" sz="2800" b="1" dirty="0" smtClean="0"/>
              <a:t>=find([</a:t>
            </a:r>
            <a:r>
              <a:rPr lang="en-US" sz="2800" b="1" dirty="0" err="1" smtClean="0"/>
              <a:t>stats.Area</a:t>
            </a:r>
            <a:r>
              <a:rPr lang="en-US" sz="2800" b="1" dirty="0" smtClean="0"/>
              <a:t>]&gt;(300));</a:t>
            </a:r>
            <a:endParaRPr lang="es-ES" sz="2800" b="1" dirty="0" smtClean="0"/>
          </a:p>
          <a:p>
            <a:pPr marL="274320" lvl="1">
              <a:spcBef>
                <a:spcPts val="600"/>
              </a:spcBef>
              <a:buSzPct val="70000"/>
              <a:buNone/>
            </a:pPr>
            <a:r>
              <a:rPr lang="en-US" sz="2800" b="1" dirty="0" smtClean="0"/>
              <a:t>14) IM6=</a:t>
            </a:r>
            <a:r>
              <a:rPr lang="en-US" sz="2800" b="1" dirty="0" err="1" smtClean="0"/>
              <a:t>ismember</a:t>
            </a:r>
            <a:r>
              <a:rPr lang="en-US" sz="2800" b="1" dirty="0" smtClean="0"/>
              <a:t>(</a:t>
            </a:r>
            <a:r>
              <a:rPr lang="en-US" sz="2800" b="1" dirty="0" err="1" smtClean="0"/>
              <a:t>L,Idx</a:t>
            </a:r>
            <a:r>
              <a:rPr lang="en-US" sz="2800" b="1" dirty="0" smtClean="0"/>
              <a:t>);</a:t>
            </a:r>
            <a:endParaRPr lang="es-ES" sz="2800" b="1" dirty="0" smtClean="0"/>
          </a:p>
          <a:p>
            <a:pPr marL="274320" lvl="1">
              <a:spcBef>
                <a:spcPts val="600"/>
              </a:spcBef>
              <a:buSzPct val="70000"/>
              <a:buNone/>
            </a:pPr>
            <a:r>
              <a:rPr lang="en-US" sz="2800" b="1" dirty="0" smtClean="0"/>
              <a:t>15) IM6=</a:t>
            </a:r>
            <a:r>
              <a:rPr lang="en-US" sz="2800" b="1" dirty="0" err="1" smtClean="0"/>
              <a:t>bwlabel</a:t>
            </a:r>
            <a:r>
              <a:rPr lang="en-US" sz="2800" b="1" dirty="0" smtClean="0"/>
              <a:t>(IM6);</a:t>
            </a:r>
            <a:endParaRPr lang="es-ES" sz="2800" b="1" dirty="0" smtClean="0"/>
          </a:p>
          <a:p>
            <a:pPr marL="274320" lvl="1">
              <a:spcBef>
                <a:spcPts val="600"/>
              </a:spcBef>
              <a:buSzPct val="70000"/>
              <a:buNone/>
            </a:pPr>
            <a:r>
              <a:rPr lang="en-US" sz="2800" b="1" dirty="0" smtClean="0"/>
              <a:t>16) s=</a:t>
            </a:r>
            <a:r>
              <a:rPr lang="en-US" sz="2800" b="1" dirty="0" err="1" smtClean="0"/>
              <a:t>regionprops</a:t>
            </a:r>
            <a:r>
              <a:rPr lang="en-US" sz="2800" b="1" dirty="0" smtClean="0"/>
              <a:t>(IM6,'centroid');</a:t>
            </a:r>
            <a:endParaRPr lang="es-ES" sz="2800" b="1" dirty="0" smtClean="0"/>
          </a:p>
          <a:p>
            <a:pPr marL="274320" lvl="1">
              <a:spcBef>
                <a:spcPts val="600"/>
              </a:spcBef>
              <a:buSzPct val="70000"/>
              <a:buNone/>
            </a:pPr>
            <a:r>
              <a:rPr lang="es-ES" sz="2800" b="1" dirty="0" smtClean="0"/>
              <a:t>17) </a:t>
            </a:r>
            <a:r>
              <a:rPr lang="es-ES" sz="2800" b="1" dirty="0" err="1" smtClean="0"/>
              <a:t>centroids</a:t>
            </a:r>
            <a:r>
              <a:rPr lang="es-ES" sz="2800" b="1" dirty="0" smtClean="0"/>
              <a:t>=</a:t>
            </a:r>
            <a:r>
              <a:rPr lang="es-ES" sz="2800" b="1" dirty="0" err="1" smtClean="0"/>
              <a:t>cat</a:t>
            </a:r>
            <a:r>
              <a:rPr lang="es-ES" sz="2800" b="1" dirty="0" smtClean="0"/>
              <a:t>(1,s.Centroid);</a:t>
            </a:r>
          </a:p>
          <a:p>
            <a:pPr marL="274320" lvl="1">
              <a:spcBef>
                <a:spcPts val="600"/>
              </a:spcBef>
              <a:buSzPct val="70000"/>
              <a:buNone/>
            </a:pPr>
            <a:endParaRPr lang="es-ES"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21</a:t>
            </a:fld>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SEGUNDA PARTE</a:t>
            </a:r>
            <a:endParaRPr lang="es-ES" dirty="0"/>
          </a:p>
        </p:txBody>
      </p:sp>
      <p:sp>
        <p:nvSpPr>
          <p:cNvPr id="3" name="2 Marcador de contenido"/>
          <p:cNvSpPr>
            <a:spLocks noGrp="1"/>
          </p:cNvSpPr>
          <p:nvPr>
            <p:ph sz="quarter" idx="1"/>
          </p:nvPr>
        </p:nvSpPr>
        <p:spPr/>
        <p:txBody>
          <a:bodyPr/>
          <a:lstStyle/>
          <a:p>
            <a:r>
              <a:rPr lang="es-ES" dirty="0" smtClean="0"/>
              <a:t>El </a:t>
            </a:r>
            <a:r>
              <a:rPr lang="es-ES" dirty="0" err="1" smtClean="0"/>
              <a:t>centroide</a:t>
            </a:r>
            <a:r>
              <a:rPr lang="es-ES" dirty="0" smtClean="0"/>
              <a:t> marcará para donde debe ir el robot.</a:t>
            </a:r>
          </a:p>
          <a:p>
            <a:r>
              <a:rPr lang="es-ES" dirty="0" smtClean="0"/>
              <a:t>Una forma de visualizarlo es:</a:t>
            </a:r>
          </a:p>
          <a:p>
            <a:pPr algn="ctr">
              <a:buNone/>
            </a:pPr>
            <a:r>
              <a:rPr lang="en-US" b="1" dirty="0" err="1" smtClean="0"/>
              <a:t>imshow</a:t>
            </a:r>
            <a:r>
              <a:rPr lang="en-US" b="1" dirty="0" smtClean="0"/>
              <a:t>(IM6)</a:t>
            </a:r>
            <a:endParaRPr lang="es-ES" b="1" dirty="0" smtClean="0"/>
          </a:p>
          <a:p>
            <a:pPr algn="ctr">
              <a:buNone/>
            </a:pPr>
            <a:r>
              <a:rPr lang="en-US" b="1" dirty="0" smtClean="0"/>
              <a:t>hold on</a:t>
            </a:r>
            <a:endParaRPr lang="es-ES" b="1" dirty="0" smtClean="0"/>
          </a:p>
          <a:p>
            <a:pPr algn="ctr">
              <a:buNone/>
            </a:pPr>
            <a:r>
              <a:rPr lang="en-US" b="1" dirty="0" smtClean="0"/>
              <a:t>plot(</a:t>
            </a:r>
            <a:r>
              <a:rPr lang="en-US" b="1" dirty="0" err="1" smtClean="0"/>
              <a:t>centroids</a:t>
            </a:r>
            <a:r>
              <a:rPr lang="en-US" b="1" dirty="0" smtClean="0"/>
              <a:t>(:,1),</a:t>
            </a:r>
            <a:r>
              <a:rPr lang="en-US" b="1" dirty="0" err="1" smtClean="0"/>
              <a:t>centroids</a:t>
            </a:r>
            <a:r>
              <a:rPr lang="en-US" b="1" dirty="0" smtClean="0"/>
              <a:t>(:,2),'b*')</a:t>
            </a:r>
            <a:endParaRPr lang="es-ES" b="1" dirty="0" smtClean="0"/>
          </a:p>
          <a:p>
            <a:pPr algn="ctr">
              <a:buNone/>
            </a:pPr>
            <a:r>
              <a:rPr lang="es-ES" b="1" dirty="0" err="1" smtClean="0"/>
              <a:t>pixval</a:t>
            </a:r>
            <a:r>
              <a:rPr lang="es-ES" b="1" dirty="0" smtClean="0"/>
              <a:t> </a:t>
            </a:r>
            <a:r>
              <a:rPr lang="es-ES" b="1" dirty="0" err="1" smtClean="0"/>
              <a:t>on</a:t>
            </a:r>
            <a:endParaRPr lang="es-ES" b="1" dirty="0" smtClean="0"/>
          </a:p>
          <a:p>
            <a:pPr algn="ctr">
              <a:buNone/>
            </a:pPr>
            <a:endParaRPr lang="es-ES" dirty="0" smtClean="0"/>
          </a:p>
          <a:p>
            <a:pPr algn="ctr">
              <a:buNone/>
            </a:pPr>
            <a:endParaRPr lang="es-ES" dirty="0" smtClean="0"/>
          </a:p>
          <a:p>
            <a:pPr algn="ctr">
              <a:buNone/>
            </a:pPr>
            <a:endParaRPr lang="es-ES" dirty="0" smtClean="0"/>
          </a:p>
          <a:p>
            <a:r>
              <a:rPr lang="es-ES" dirty="0" smtClean="0"/>
              <a:t>Si el </a:t>
            </a:r>
            <a:r>
              <a:rPr lang="es-ES" dirty="0" err="1" smtClean="0"/>
              <a:t>centroide</a:t>
            </a:r>
            <a:r>
              <a:rPr lang="es-ES" dirty="0" smtClean="0"/>
              <a:t> está en el centro, el robot irá recto, si está en la izquierda, hacia la izquierda…</a:t>
            </a:r>
          </a:p>
          <a:p>
            <a:endParaRPr lang="es-ES" dirty="0"/>
          </a:p>
        </p:txBody>
      </p:sp>
      <p:pic>
        <p:nvPicPr>
          <p:cNvPr id="4" name="3 Imagen" descr="F:\im7.jpg"/>
          <p:cNvPicPr/>
          <p:nvPr/>
        </p:nvPicPr>
        <p:blipFill>
          <a:blip r:embed="rId3" cstate="print"/>
          <a:srcRect/>
          <a:stretch>
            <a:fillRect/>
          </a:stretch>
        </p:blipFill>
        <p:spPr bwMode="auto">
          <a:xfrm>
            <a:off x="2051720" y="4293096"/>
            <a:ext cx="4616450" cy="1215390"/>
          </a:xfrm>
          <a:prstGeom prst="rect">
            <a:avLst/>
          </a:prstGeom>
          <a:noFill/>
          <a:ln w="9525">
            <a:noFill/>
            <a:miter lim="800000"/>
            <a:headEnd/>
            <a:tailEnd/>
          </a:ln>
        </p:spPr>
      </p:pic>
      <p:sp>
        <p:nvSpPr>
          <p:cNvPr id="5" name="4 Marcador de número de diapositiva"/>
          <p:cNvSpPr>
            <a:spLocks noGrp="1"/>
          </p:cNvSpPr>
          <p:nvPr>
            <p:ph type="sldNum" sz="quarter" idx="15"/>
          </p:nvPr>
        </p:nvSpPr>
        <p:spPr/>
        <p:txBody>
          <a:bodyPr/>
          <a:lstStyle/>
          <a:p>
            <a:fld id="{132FADFE-3B8F-471C-ABF0-DBC7717ECBBC}" type="slidenum">
              <a:rPr lang="es-ES" smtClean="0"/>
              <a:pPr/>
              <a:t>22</a:t>
            </a:fld>
            <a:endParaRPr lang="es-E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SEGUNDA PARTE</a:t>
            </a:r>
            <a:endParaRPr lang="es-ES" dirty="0"/>
          </a:p>
        </p:txBody>
      </p:sp>
      <p:sp>
        <p:nvSpPr>
          <p:cNvPr id="3" name="2 Marcador de contenido"/>
          <p:cNvSpPr>
            <a:spLocks noGrp="1"/>
          </p:cNvSpPr>
          <p:nvPr>
            <p:ph sz="quarter" idx="1"/>
          </p:nvPr>
        </p:nvSpPr>
        <p:spPr/>
        <p:txBody>
          <a:bodyPr>
            <a:normAutofit lnSpcReduction="10000"/>
          </a:bodyPr>
          <a:lstStyle/>
          <a:p>
            <a:r>
              <a:rPr lang="es-ES" dirty="0" smtClean="0"/>
              <a:t>Para que siga recto:</a:t>
            </a:r>
          </a:p>
          <a:p>
            <a:pPr lvl="0" algn="ctr">
              <a:buNone/>
            </a:pPr>
            <a:r>
              <a:rPr lang="es-ES" dirty="0" smtClean="0"/>
              <a:t>	</a:t>
            </a:r>
            <a:r>
              <a:rPr lang="es-ES" b="1" dirty="0" err="1" smtClean="0"/>
              <a:t>if</a:t>
            </a:r>
            <a:r>
              <a:rPr lang="es-ES" b="1" dirty="0" smtClean="0"/>
              <a:t> (</a:t>
            </a:r>
            <a:r>
              <a:rPr lang="es-ES" b="1" dirty="0" err="1" smtClean="0"/>
              <a:t>centroids</a:t>
            </a:r>
            <a:r>
              <a:rPr lang="es-ES" b="1" dirty="0" smtClean="0"/>
              <a:t>(1)&gt;=120 &amp;&amp; </a:t>
            </a:r>
            <a:r>
              <a:rPr lang="es-ES" b="1" dirty="0" err="1" smtClean="0"/>
              <a:t>centroids</a:t>
            </a:r>
            <a:r>
              <a:rPr lang="es-ES" b="1" dirty="0" smtClean="0"/>
              <a:t>(1) &lt;=220)</a:t>
            </a:r>
          </a:p>
          <a:p>
            <a:pPr algn="ctr">
              <a:buNone/>
            </a:pPr>
            <a:r>
              <a:rPr lang="es-ES" b="1" dirty="0" err="1" smtClean="0"/>
              <a:t>command</a:t>
            </a:r>
            <a:r>
              <a:rPr lang="es-ES" b="1" dirty="0" smtClean="0"/>
              <a:t>=[80,80,0.1];</a:t>
            </a:r>
          </a:p>
          <a:p>
            <a:pPr algn="ctr">
              <a:buNone/>
            </a:pPr>
            <a:r>
              <a:rPr lang="en-US" b="1" dirty="0" err="1" smtClean="0"/>
              <a:t>sendDriveCommand</a:t>
            </a:r>
            <a:r>
              <a:rPr lang="en-US" b="1" dirty="0" smtClean="0"/>
              <a:t>(</a:t>
            </a:r>
            <a:r>
              <a:rPr lang="en-US" b="1" dirty="0" err="1" smtClean="0"/>
              <a:t>robot,command</a:t>
            </a:r>
            <a:r>
              <a:rPr lang="en-US" b="1" dirty="0" smtClean="0"/>
              <a:t>)</a:t>
            </a:r>
          </a:p>
          <a:p>
            <a:pPr>
              <a:buNone/>
            </a:pPr>
            <a:r>
              <a:rPr lang="en-US" b="1" dirty="0" smtClean="0"/>
              <a:t>	</a:t>
            </a:r>
            <a:endParaRPr lang="en-US" i="1" dirty="0" smtClean="0"/>
          </a:p>
          <a:p>
            <a:r>
              <a:rPr lang="en-US" dirty="0" smtClean="0"/>
              <a:t>Para </a:t>
            </a:r>
            <a:r>
              <a:rPr lang="en-US" dirty="0" err="1" smtClean="0"/>
              <a:t>que</a:t>
            </a:r>
            <a:r>
              <a:rPr lang="en-US" dirty="0" smtClean="0"/>
              <a:t> </a:t>
            </a:r>
            <a:r>
              <a:rPr lang="en-US" dirty="0" err="1" smtClean="0"/>
              <a:t>gire</a:t>
            </a:r>
            <a:r>
              <a:rPr lang="en-US" dirty="0" smtClean="0"/>
              <a:t> a la </a:t>
            </a:r>
            <a:r>
              <a:rPr lang="en-US" dirty="0" err="1" smtClean="0"/>
              <a:t>izquierda</a:t>
            </a:r>
            <a:r>
              <a:rPr lang="en-US" dirty="0" smtClean="0"/>
              <a:t>:</a:t>
            </a:r>
            <a:endParaRPr lang="en-US" b="1" dirty="0" smtClean="0"/>
          </a:p>
          <a:p>
            <a:pPr lvl="0" algn="ctr">
              <a:buNone/>
            </a:pPr>
            <a:r>
              <a:rPr lang="en-US" b="1" dirty="0" err="1" smtClean="0"/>
              <a:t>elseif</a:t>
            </a:r>
            <a:r>
              <a:rPr lang="en-US" b="1" dirty="0" smtClean="0"/>
              <a:t> </a:t>
            </a:r>
            <a:r>
              <a:rPr lang="en-US" b="1" dirty="0" err="1" smtClean="0"/>
              <a:t>centroids</a:t>
            </a:r>
            <a:r>
              <a:rPr lang="en-US" b="1" dirty="0" smtClean="0"/>
              <a:t>(1)&lt;=119</a:t>
            </a:r>
            <a:endParaRPr lang="es-ES" b="1" dirty="0" smtClean="0"/>
          </a:p>
          <a:p>
            <a:pPr algn="ctr">
              <a:buNone/>
            </a:pPr>
            <a:r>
              <a:rPr lang="en-US" b="1" dirty="0" smtClean="0"/>
              <a:t>command=[-80,80,0.1];</a:t>
            </a:r>
            <a:endParaRPr lang="es-ES" b="1" dirty="0" smtClean="0"/>
          </a:p>
          <a:p>
            <a:pPr algn="ctr">
              <a:buNone/>
            </a:pPr>
            <a:r>
              <a:rPr lang="en-US" b="1" dirty="0" err="1" smtClean="0"/>
              <a:t>sendDriveCommand</a:t>
            </a:r>
            <a:r>
              <a:rPr lang="en-US" b="1" dirty="0" smtClean="0"/>
              <a:t>(</a:t>
            </a:r>
            <a:r>
              <a:rPr lang="en-US" b="1" dirty="0" err="1" smtClean="0"/>
              <a:t>robot,command</a:t>
            </a:r>
            <a:r>
              <a:rPr lang="en-US" b="1" dirty="0" smtClean="0"/>
              <a:t>)</a:t>
            </a:r>
            <a:endParaRPr lang="es-ES" b="1" dirty="0" smtClean="0"/>
          </a:p>
          <a:p>
            <a:pPr algn="ctr">
              <a:buNone/>
            </a:pPr>
            <a:r>
              <a:rPr lang="en-US" b="1" dirty="0" smtClean="0"/>
              <a:t>command=[80,80,0.1];</a:t>
            </a:r>
            <a:endParaRPr lang="es-ES" b="1" dirty="0" smtClean="0"/>
          </a:p>
          <a:p>
            <a:pPr algn="ctr">
              <a:buNone/>
            </a:pPr>
            <a:r>
              <a:rPr lang="en-US" b="1" dirty="0" err="1" smtClean="0"/>
              <a:t>sendDriveCommand</a:t>
            </a:r>
            <a:r>
              <a:rPr lang="en-US" b="1" dirty="0" smtClean="0"/>
              <a:t>(</a:t>
            </a:r>
            <a:r>
              <a:rPr lang="en-US" b="1" dirty="0" err="1" smtClean="0"/>
              <a:t>robot,command</a:t>
            </a:r>
            <a:r>
              <a:rPr lang="en-US" b="1" dirty="0" smtClean="0"/>
              <a:t>)</a:t>
            </a:r>
          </a:p>
          <a:p>
            <a:endParaRPr lang="en-US" dirty="0" smtClean="0"/>
          </a:p>
          <a:p>
            <a:pPr>
              <a:buNone/>
            </a:pPr>
            <a:endParaRPr lang="es-ES" dirty="0" smtClean="0"/>
          </a:p>
          <a:p>
            <a:pPr>
              <a:buNone/>
            </a:pPr>
            <a:endParaRPr lang="es-ES"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23</a:t>
            </a:fld>
            <a:endParaRPr lang="es-E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SEGUNDA PARTE</a:t>
            </a:r>
            <a:endParaRPr lang="es-ES" dirty="0"/>
          </a:p>
        </p:txBody>
      </p:sp>
      <p:sp>
        <p:nvSpPr>
          <p:cNvPr id="3" name="2 Marcador de contenido"/>
          <p:cNvSpPr>
            <a:spLocks noGrp="1"/>
          </p:cNvSpPr>
          <p:nvPr>
            <p:ph sz="quarter" idx="1"/>
          </p:nvPr>
        </p:nvSpPr>
        <p:spPr/>
        <p:txBody>
          <a:bodyPr/>
          <a:lstStyle/>
          <a:p>
            <a:r>
              <a:rPr lang="es-ES" dirty="0" smtClean="0"/>
              <a:t>Para que gire a la derecha:</a:t>
            </a:r>
          </a:p>
          <a:p>
            <a:pPr lvl="0" algn="ctr">
              <a:buNone/>
            </a:pPr>
            <a:r>
              <a:rPr lang="en-US" b="1" dirty="0" smtClean="0"/>
              <a:t>else</a:t>
            </a:r>
            <a:endParaRPr lang="es-ES" b="1" dirty="0" smtClean="0"/>
          </a:p>
          <a:p>
            <a:pPr algn="ctr">
              <a:buNone/>
            </a:pPr>
            <a:r>
              <a:rPr lang="en-US" b="1" dirty="0" smtClean="0"/>
              <a:t>command=[80,-80,0.1];</a:t>
            </a:r>
            <a:endParaRPr lang="es-ES" b="1" dirty="0" smtClean="0"/>
          </a:p>
          <a:p>
            <a:pPr algn="ctr">
              <a:buNone/>
            </a:pPr>
            <a:r>
              <a:rPr lang="en-US" b="1" dirty="0" err="1" smtClean="0"/>
              <a:t>sendDriveCommand</a:t>
            </a:r>
            <a:r>
              <a:rPr lang="en-US" b="1" dirty="0" smtClean="0"/>
              <a:t>(</a:t>
            </a:r>
            <a:r>
              <a:rPr lang="en-US" b="1" dirty="0" err="1" smtClean="0"/>
              <a:t>robot,command</a:t>
            </a:r>
            <a:r>
              <a:rPr lang="en-US" b="1" dirty="0" smtClean="0"/>
              <a:t>)</a:t>
            </a:r>
            <a:endParaRPr lang="es-ES" b="1" dirty="0" smtClean="0"/>
          </a:p>
          <a:p>
            <a:pPr algn="ctr">
              <a:buNone/>
            </a:pPr>
            <a:r>
              <a:rPr lang="en-US" b="1" dirty="0" smtClean="0"/>
              <a:t>command=[80,80,0.1];</a:t>
            </a:r>
            <a:endParaRPr lang="es-ES" b="1" dirty="0" smtClean="0"/>
          </a:p>
          <a:p>
            <a:pPr algn="ctr">
              <a:buNone/>
            </a:pPr>
            <a:r>
              <a:rPr lang="es-ES" b="1" dirty="0" err="1" smtClean="0"/>
              <a:t>sendDriveCommand</a:t>
            </a:r>
            <a:r>
              <a:rPr lang="es-ES" b="1" dirty="0" smtClean="0"/>
              <a:t>(</a:t>
            </a:r>
            <a:r>
              <a:rPr lang="es-ES" b="1" dirty="0" err="1" smtClean="0"/>
              <a:t>robot,command</a:t>
            </a:r>
            <a:r>
              <a:rPr lang="es-ES" b="1" dirty="0" smtClean="0"/>
              <a:t>)</a:t>
            </a:r>
          </a:p>
          <a:p>
            <a:endParaRPr lang="es-ES" dirty="0" smtClean="0"/>
          </a:p>
          <a:p>
            <a:r>
              <a:rPr lang="es-ES" dirty="0" smtClean="0"/>
              <a:t>Por último, metemos todo el código dentro de un bucle </a:t>
            </a:r>
            <a:r>
              <a:rPr lang="es-ES" dirty="0" err="1" smtClean="0"/>
              <a:t>for</a:t>
            </a:r>
            <a:r>
              <a:rPr lang="es-ES" dirty="0" smtClean="0"/>
              <a:t> o un bucle infinito. </a:t>
            </a:r>
          </a:p>
          <a:p>
            <a:endParaRPr lang="es-ES"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24</a:t>
            </a:fld>
            <a:endParaRPr lang="es-E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467600" cy="1143000"/>
          </a:xfrm>
        </p:spPr>
        <p:txBody>
          <a:bodyPr/>
          <a:lstStyle/>
          <a:p>
            <a:pPr algn="ctr"/>
            <a:r>
              <a:rPr lang="es-ES" dirty="0" smtClean="0"/>
              <a:t>SEGUNDA PARTE</a:t>
            </a:r>
            <a:endParaRPr lang="es-ES" dirty="0"/>
          </a:p>
        </p:txBody>
      </p:sp>
      <p:sp>
        <p:nvSpPr>
          <p:cNvPr id="6" name="5 Marcador de número de diapositiva"/>
          <p:cNvSpPr>
            <a:spLocks noGrp="1"/>
          </p:cNvSpPr>
          <p:nvPr>
            <p:ph type="sldNum" sz="quarter" idx="11"/>
          </p:nvPr>
        </p:nvSpPr>
        <p:spPr/>
        <p:txBody>
          <a:bodyPr/>
          <a:lstStyle/>
          <a:p>
            <a:fld id="{132FADFE-3B8F-471C-ABF0-DBC7717ECBBC}" type="slidenum">
              <a:rPr lang="es-ES" smtClean="0"/>
              <a:pPr/>
              <a:t>25</a:t>
            </a:fld>
            <a:endParaRPr lang="es-ES"/>
          </a:p>
        </p:txBody>
      </p:sp>
      <p:pic>
        <p:nvPicPr>
          <p:cNvPr id="5" name="Picture 4"/>
          <p:cNvPicPr>
            <a:picLocks noChangeAspect="1" noChangeArrowheads="1"/>
          </p:cNvPicPr>
          <p:nvPr/>
        </p:nvPicPr>
        <p:blipFill>
          <a:blip r:embed="rId3" cstate="print"/>
          <a:srcRect/>
          <a:stretch>
            <a:fillRect/>
          </a:stretch>
        </p:blipFill>
        <p:spPr bwMode="auto">
          <a:xfrm>
            <a:off x="1691680" y="1199316"/>
            <a:ext cx="4669904" cy="56586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SEGUNDA PARTE</a:t>
            </a:r>
            <a:endParaRPr lang="es-ES" dirty="0"/>
          </a:p>
        </p:txBody>
      </p:sp>
      <p:sp>
        <p:nvSpPr>
          <p:cNvPr id="3" name="2 Marcador de contenido"/>
          <p:cNvSpPr>
            <a:spLocks noGrp="1"/>
          </p:cNvSpPr>
          <p:nvPr>
            <p:ph sz="quarter" idx="1"/>
          </p:nvPr>
        </p:nvSpPr>
        <p:spPr/>
        <p:txBody>
          <a:bodyPr>
            <a:normAutofit fontScale="92500"/>
          </a:bodyPr>
          <a:lstStyle/>
          <a:p>
            <a:r>
              <a:rPr lang="es-ES" dirty="0" smtClean="0"/>
              <a:t>CONCLUSIONES:</a:t>
            </a:r>
          </a:p>
          <a:p>
            <a:pPr lvl="1"/>
            <a:r>
              <a:rPr lang="es-ES" sz="2300" dirty="0" smtClean="0"/>
              <a:t>Robot muy adecuado para docencia e investigación.</a:t>
            </a:r>
          </a:p>
          <a:p>
            <a:pPr lvl="1"/>
            <a:r>
              <a:rPr lang="es-ES" sz="2300" dirty="0" smtClean="0"/>
              <a:t>Numerosos programas permiten realizar aplicaciones con este robot ( </a:t>
            </a:r>
            <a:r>
              <a:rPr lang="es-ES" sz="2300" dirty="0" err="1" smtClean="0"/>
              <a:t>Matlab</a:t>
            </a:r>
            <a:r>
              <a:rPr lang="es-ES" sz="2300" dirty="0" smtClean="0"/>
              <a:t>, </a:t>
            </a:r>
            <a:r>
              <a:rPr lang="es-ES" sz="2300" dirty="0" err="1" smtClean="0"/>
              <a:t>Android</a:t>
            </a:r>
            <a:r>
              <a:rPr lang="es-ES" sz="2300" dirty="0" smtClean="0"/>
              <a:t>, </a:t>
            </a:r>
            <a:r>
              <a:rPr lang="es-ES" sz="2300" dirty="0" err="1" smtClean="0"/>
              <a:t>RoboRealm</a:t>
            </a:r>
            <a:r>
              <a:rPr lang="es-ES" sz="2300" dirty="0" smtClean="0"/>
              <a:t>…).</a:t>
            </a:r>
          </a:p>
          <a:p>
            <a:pPr lvl="1"/>
            <a:r>
              <a:rPr lang="es-ES" sz="2400" dirty="0" smtClean="0"/>
              <a:t>Tiempo de captura de imágenes aceptable para su uso a través de </a:t>
            </a:r>
            <a:r>
              <a:rPr lang="es-ES" sz="2400" dirty="0" err="1" smtClean="0"/>
              <a:t>Matlab</a:t>
            </a:r>
            <a:r>
              <a:rPr lang="es-ES" sz="2400" dirty="0" smtClean="0"/>
              <a:t>.</a:t>
            </a:r>
          </a:p>
          <a:p>
            <a:pPr lvl="1"/>
            <a:r>
              <a:rPr lang="es-ES" sz="2300" dirty="0" smtClean="0"/>
              <a:t>Usando la </a:t>
            </a:r>
            <a:r>
              <a:rPr lang="es-ES" sz="2300" dirty="0" err="1" smtClean="0"/>
              <a:t>toolbox</a:t>
            </a:r>
            <a:r>
              <a:rPr lang="es-ES" sz="2300" dirty="0" smtClean="0"/>
              <a:t> de </a:t>
            </a:r>
            <a:r>
              <a:rPr lang="es-ES" sz="2300" dirty="0" err="1" smtClean="0"/>
              <a:t>Matlab</a:t>
            </a:r>
            <a:r>
              <a:rPr lang="es-ES" sz="2300" dirty="0" smtClean="0"/>
              <a:t> para el SRV1b y conociendo el entorno de programación de </a:t>
            </a:r>
            <a:r>
              <a:rPr lang="es-ES" sz="2300" dirty="0" err="1" smtClean="0"/>
              <a:t>Matlab</a:t>
            </a:r>
            <a:r>
              <a:rPr lang="es-ES" sz="2300" dirty="0" smtClean="0"/>
              <a:t>,  se pueden realizar aplicaciones interesantes.</a:t>
            </a:r>
          </a:p>
          <a:p>
            <a:pPr lvl="1"/>
            <a:r>
              <a:rPr lang="es-ES" sz="2300" dirty="0" smtClean="0"/>
              <a:t>Gracias a esta </a:t>
            </a:r>
            <a:r>
              <a:rPr lang="es-ES" sz="2300" dirty="0" err="1" smtClean="0"/>
              <a:t>toolbox</a:t>
            </a:r>
            <a:r>
              <a:rPr lang="es-ES" sz="2300" dirty="0" smtClean="0"/>
              <a:t>, y las propias de </a:t>
            </a:r>
            <a:r>
              <a:rPr lang="es-ES" sz="2300" dirty="0" err="1" smtClean="0"/>
              <a:t>Matlab</a:t>
            </a:r>
            <a:r>
              <a:rPr lang="es-ES" sz="2300" dirty="0" smtClean="0"/>
              <a:t> para el procesamiento de imágenes, el resultado obtenido ha sido correcto.</a:t>
            </a:r>
          </a:p>
          <a:p>
            <a:pPr lvl="1"/>
            <a:endParaRPr lang="es-ES" sz="2300" dirty="0" smtClean="0"/>
          </a:p>
          <a:p>
            <a:endParaRPr lang="es-ES"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26</a:t>
            </a:fld>
            <a:endParaRPr lang="es-E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POSIBLES TRABAJOS FUTUROS</a:t>
            </a:r>
            <a:endParaRPr lang="es-ES" dirty="0"/>
          </a:p>
        </p:txBody>
      </p:sp>
      <p:sp>
        <p:nvSpPr>
          <p:cNvPr id="3" name="2 Marcador de contenido"/>
          <p:cNvSpPr>
            <a:spLocks noGrp="1"/>
          </p:cNvSpPr>
          <p:nvPr>
            <p:ph sz="quarter" idx="1"/>
          </p:nvPr>
        </p:nvSpPr>
        <p:spPr/>
        <p:txBody>
          <a:bodyPr/>
          <a:lstStyle/>
          <a:p>
            <a:r>
              <a:rPr lang="es-ES" dirty="0" smtClean="0"/>
              <a:t>Posibilidad de implementar un control proporcional más preciso que el todo o nada implementado aquí. </a:t>
            </a:r>
          </a:p>
          <a:p>
            <a:pPr>
              <a:buNone/>
            </a:pPr>
            <a:endParaRPr lang="es-ES" dirty="0" smtClean="0"/>
          </a:p>
          <a:p>
            <a:r>
              <a:rPr lang="es-ES" dirty="0" smtClean="0"/>
              <a:t>Implementar aplicaciones usando otros programas de los anteriormente nombrados.</a:t>
            </a:r>
          </a:p>
          <a:p>
            <a:pPr>
              <a:buNone/>
            </a:pPr>
            <a:endParaRPr lang="es-ES" dirty="0" smtClean="0"/>
          </a:p>
          <a:p>
            <a:r>
              <a:rPr lang="es-ES" dirty="0" smtClean="0"/>
              <a:t>Realizar aplicaciones para el uso de este robot en labores de vigilancia,  detectar movimientos…</a:t>
            </a:r>
          </a:p>
          <a:p>
            <a:endParaRPr lang="es-ES"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27</a:t>
            </a:fld>
            <a:endParaRPr lang="es-E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INTRODUCCIÓN</a:t>
            </a:r>
            <a:endParaRPr lang="es-ES" dirty="0"/>
          </a:p>
        </p:txBody>
      </p:sp>
      <p:sp>
        <p:nvSpPr>
          <p:cNvPr id="3" name="2 Marcador de contenido"/>
          <p:cNvSpPr>
            <a:spLocks noGrp="1"/>
          </p:cNvSpPr>
          <p:nvPr>
            <p:ph sz="quarter" idx="1"/>
          </p:nvPr>
        </p:nvSpPr>
        <p:spPr/>
        <p:txBody>
          <a:bodyPr/>
          <a:lstStyle/>
          <a:p>
            <a:r>
              <a:rPr lang="es-ES" sz="2800" dirty="0" smtClean="0"/>
              <a:t>Diseño basado en código abierto.</a:t>
            </a:r>
          </a:p>
          <a:p>
            <a:r>
              <a:rPr lang="es-ES" sz="2800" dirty="0" smtClean="0"/>
              <a:t>Modo de operación autónoma.</a:t>
            </a:r>
          </a:p>
          <a:p>
            <a:r>
              <a:rPr lang="es-ES" sz="2800" dirty="0" smtClean="0"/>
              <a:t>Posibilidad de ejecutar programas en C.</a:t>
            </a:r>
          </a:p>
          <a:p>
            <a:r>
              <a:rPr lang="es-ES" sz="2800" dirty="0" smtClean="0"/>
              <a:t>Modo de operación remota.</a:t>
            </a:r>
          </a:p>
          <a:p>
            <a:r>
              <a:rPr lang="es-ES" sz="2800" dirty="0" smtClean="0"/>
              <a:t>Capacidad de ser controlado mediante </a:t>
            </a:r>
            <a:r>
              <a:rPr lang="es-ES" sz="2800" dirty="0" err="1" smtClean="0"/>
              <a:t>teleoperación</a:t>
            </a:r>
            <a:r>
              <a:rPr lang="es-ES" sz="2800" dirty="0" smtClean="0"/>
              <a:t>.</a:t>
            </a:r>
          </a:p>
          <a:p>
            <a:r>
              <a:rPr lang="es-ES" sz="2800" dirty="0" smtClean="0"/>
              <a:t>Numerosas aplicaciones de consola para gobernar al robot ( </a:t>
            </a:r>
            <a:r>
              <a:rPr lang="es-ES" sz="2800" dirty="0" err="1" smtClean="0"/>
              <a:t>Roborealm</a:t>
            </a:r>
            <a:r>
              <a:rPr lang="es-ES" sz="2800" dirty="0" smtClean="0"/>
              <a:t>, </a:t>
            </a:r>
            <a:r>
              <a:rPr lang="es-ES" sz="2800" dirty="0" err="1" smtClean="0"/>
              <a:t>Android</a:t>
            </a:r>
            <a:r>
              <a:rPr lang="es-ES" sz="2800" dirty="0" smtClean="0"/>
              <a:t>, </a:t>
            </a:r>
            <a:r>
              <a:rPr lang="es-ES" sz="2800" dirty="0" err="1" smtClean="0"/>
              <a:t>Labview</a:t>
            </a:r>
            <a:r>
              <a:rPr lang="es-ES" sz="2800" dirty="0" smtClean="0"/>
              <a:t>…). </a:t>
            </a:r>
          </a:p>
          <a:p>
            <a:endParaRPr lang="es-ES" dirty="0" smtClean="0"/>
          </a:p>
          <a:p>
            <a:endParaRPr lang="es-ES" dirty="0" smtClean="0"/>
          </a:p>
          <a:p>
            <a:endParaRPr lang="es-ES" dirty="0" smtClean="0"/>
          </a:p>
          <a:p>
            <a:endParaRPr lang="es-ES"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3</a:t>
            </a:fld>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PRIMERA PARTE</a:t>
            </a:r>
            <a:endParaRPr lang="es-ES" dirty="0"/>
          </a:p>
        </p:txBody>
      </p:sp>
      <p:sp>
        <p:nvSpPr>
          <p:cNvPr id="3" name="2 Marcador de contenido"/>
          <p:cNvSpPr>
            <a:spLocks noGrp="1"/>
          </p:cNvSpPr>
          <p:nvPr>
            <p:ph sz="quarter" idx="1"/>
          </p:nvPr>
        </p:nvSpPr>
        <p:spPr/>
        <p:txBody>
          <a:bodyPr>
            <a:normAutofit/>
          </a:bodyPr>
          <a:lstStyle/>
          <a:p>
            <a:r>
              <a:rPr lang="es-ES" dirty="0" smtClean="0"/>
              <a:t>OBJETIVO: Modificar el programa C interno del robot.</a:t>
            </a:r>
          </a:p>
          <a:p>
            <a:r>
              <a:rPr lang="es-ES" dirty="0" smtClean="0"/>
              <a:t>Pasos que realizamos:</a:t>
            </a:r>
          </a:p>
          <a:p>
            <a:pPr marL="457200" indent="-457200">
              <a:buNone/>
            </a:pPr>
            <a:r>
              <a:rPr lang="es-ES" sz="2000" b="1" dirty="0" smtClean="0"/>
              <a:t>1)Búsqueda de las herramientas necesarias:</a:t>
            </a:r>
          </a:p>
          <a:p>
            <a:pPr marL="457200" indent="-457200"/>
            <a:r>
              <a:rPr lang="es-ES" sz="2000" dirty="0" smtClean="0"/>
              <a:t>Actualización del firmware del SRV1b:</a:t>
            </a:r>
          </a:p>
          <a:p>
            <a:pPr marL="708660" lvl="1" indent="-342900">
              <a:buNone/>
            </a:pPr>
            <a:r>
              <a:rPr lang="es-ES" sz="1800" dirty="0" smtClean="0">
                <a:hlinkClick r:id="rId3"/>
              </a:rPr>
              <a:t>http://code.google.com/p/surveyor-srv1-firmware/downloads/list</a:t>
            </a:r>
            <a:endParaRPr lang="es-ES" sz="1800" dirty="0" smtClean="0"/>
          </a:p>
          <a:p>
            <a:pPr marL="342900" indent="-342900"/>
            <a:r>
              <a:rPr lang="es-ES" sz="2000" dirty="0" smtClean="0"/>
              <a:t>Descarga del compilador </a:t>
            </a:r>
            <a:r>
              <a:rPr lang="es-ES" sz="2000" dirty="0" err="1" smtClean="0"/>
              <a:t>MinGW</a:t>
            </a:r>
            <a:endParaRPr lang="es-ES" sz="2000" dirty="0" smtClean="0"/>
          </a:p>
          <a:p>
            <a:pPr marL="342900" indent="-342900"/>
            <a:r>
              <a:rPr lang="es-ES" sz="2000" dirty="0" smtClean="0"/>
              <a:t>Estudio de cómo enviar las actualizaciones a través del navegador web.</a:t>
            </a:r>
          </a:p>
          <a:p>
            <a:pPr marL="342900" indent="-342900"/>
            <a:r>
              <a:rPr lang="es-ES" sz="2000" dirty="0" smtClean="0"/>
              <a:t>Estudio de cómo usar estas herramientas y de los archivos que debíamos compilar y  modificar.</a:t>
            </a:r>
          </a:p>
          <a:p>
            <a:pPr marL="708660" lvl="1" indent="-342900">
              <a:buNone/>
            </a:pPr>
            <a:endParaRPr lang="es-ES" sz="1800" dirty="0" smtClean="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4</a:t>
            </a:fld>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PRIMERA PARTE</a:t>
            </a:r>
            <a:endParaRPr lang="es-ES" dirty="0"/>
          </a:p>
        </p:txBody>
      </p:sp>
      <p:sp>
        <p:nvSpPr>
          <p:cNvPr id="3" name="2 Marcador de contenido"/>
          <p:cNvSpPr>
            <a:spLocks noGrp="1"/>
          </p:cNvSpPr>
          <p:nvPr>
            <p:ph sz="quarter" idx="1"/>
          </p:nvPr>
        </p:nvSpPr>
        <p:spPr/>
        <p:txBody>
          <a:bodyPr/>
          <a:lstStyle/>
          <a:p>
            <a:pPr>
              <a:buNone/>
            </a:pPr>
            <a:r>
              <a:rPr lang="es-ES" dirty="0" smtClean="0"/>
              <a:t>2) Compilación mediante </a:t>
            </a:r>
            <a:r>
              <a:rPr lang="es-ES" dirty="0" err="1" smtClean="0"/>
              <a:t>MinGW</a:t>
            </a:r>
            <a:r>
              <a:rPr lang="es-ES" dirty="0" smtClean="0"/>
              <a:t> y envío del archivo .</a:t>
            </a:r>
            <a:r>
              <a:rPr lang="es-ES" dirty="0" err="1" smtClean="0"/>
              <a:t>ldr</a:t>
            </a:r>
            <a:r>
              <a:rPr lang="es-ES" dirty="0" smtClean="0"/>
              <a:t> generado a la memoria de robot:</a:t>
            </a:r>
          </a:p>
          <a:p>
            <a:r>
              <a:rPr lang="es-ES" sz="2000" dirty="0" smtClean="0"/>
              <a:t>Compilación correcta.</a:t>
            </a:r>
          </a:p>
          <a:p>
            <a:r>
              <a:rPr lang="es-ES" sz="2000" dirty="0" smtClean="0"/>
              <a:t>Envío de la actualización mediante el navegador web:</a:t>
            </a:r>
          </a:p>
          <a:p>
            <a:endParaRPr lang="es-ES" sz="2000" dirty="0" smtClean="0"/>
          </a:p>
          <a:p>
            <a:pPr>
              <a:buNone/>
            </a:pPr>
            <a:r>
              <a:rPr lang="es-ES" dirty="0" smtClean="0"/>
              <a:t> </a:t>
            </a:r>
            <a:endParaRPr lang="es-ES"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5</a:t>
            </a:fld>
            <a:endParaRPr lang="es-ES"/>
          </a:p>
        </p:txBody>
      </p:sp>
      <p:pic>
        <p:nvPicPr>
          <p:cNvPr id="5" name="4 Imagen"/>
          <p:cNvPicPr/>
          <p:nvPr/>
        </p:nvPicPr>
        <p:blipFill>
          <a:blip r:embed="rId3" cstate="print"/>
          <a:srcRect/>
          <a:stretch>
            <a:fillRect/>
          </a:stretch>
        </p:blipFill>
        <p:spPr bwMode="auto">
          <a:xfrm>
            <a:off x="395536" y="3270196"/>
            <a:ext cx="3894242" cy="3399164"/>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4499992" y="3284984"/>
            <a:ext cx="3901079" cy="338437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 PRIMERA PARTE</a:t>
            </a:r>
            <a:endParaRPr lang="es-ES" dirty="0"/>
          </a:p>
        </p:txBody>
      </p:sp>
      <p:sp>
        <p:nvSpPr>
          <p:cNvPr id="3" name="2 Marcador de contenido"/>
          <p:cNvSpPr>
            <a:spLocks noGrp="1"/>
          </p:cNvSpPr>
          <p:nvPr>
            <p:ph sz="quarter" idx="1"/>
          </p:nvPr>
        </p:nvSpPr>
        <p:spPr/>
        <p:txBody>
          <a:bodyPr/>
          <a:lstStyle/>
          <a:p>
            <a:pPr>
              <a:buNone/>
            </a:pPr>
            <a:r>
              <a:rPr lang="es-ES" dirty="0" smtClean="0"/>
              <a:t>3) Comprobación de que la actualización se había instalado correctamente:</a:t>
            </a:r>
          </a:p>
          <a:p>
            <a:r>
              <a:rPr lang="es-ES" sz="2000" dirty="0" smtClean="0"/>
              <a:t>Conexión inalámbrica entre robot y PC.</a:t>
            </a:r>
          </a:p>
          <a:p>
            <a:r>
              <a:rPr lang="es-ES" sz="2000" dirty="0" smtClean="0"/>
              <a:t>Pusimos la siguiente dirección en el navegador:</a:t>
            </a:r>
          </a:p>
          <a:p>
            <a:pPr algn="ctr">
              <a:buNone/>
            </a:pPr>
            <a:r>
              <a:rPr lang="es-ES" sz="2000" dirty="0" smtClean="0"/>
              <a:t>http://169.254.0.10:10001/admin </a:t>
            </a:r>
          </a:p>
          <a:p>
            <a:r>
              <a:rPr lang="es-ES" sz="2000" dirty="0" smtClean="0"/>
              <a:t>Aparecía una página en la </a:t>
            </a:r>
          </a:p>
          <a:p>
            <a:pPr>
              <a:buNone/>
            </a:pPr>
            <a:r>
              <a:rPr lang="es-ES" sz="2000" dirty="0" smtClean="0"/>
              <a:t>que se mostraba </a:t>
            </a:r>
          </a:p>
          <a:p>
            <a:pPr>
              <a:buNone/>
            </a:pPr>
            <a:r>
              <a:rPr lang="es-ES" sz="2000" dirty="0" smtClean="0"/>
              <a:t>lo que captaban las cámaras </a:t>
            </a:r>
          </a:p>
          <a:p>
            <a:pPr>
              <a:buNone/>
            </a:pPr>
            <a:r>
              <a:rPr lang="es-ES" sz="2000" dirty="0" smtClean="0"/>
              <a:t>del robot y unos controles </a:t>
            </a:r>
          </a:p>
          <a:p>
            <a:pPr>
              <a:buNone/>
            </a:pPr>
            <a:r>
              <a:rPr lang="es-ES" sz="2000" dirty="0" smtClean="0"/>
              <a:t>para manejar al robot. </a:t>
            </a:r>
          </a:p>
          <a:p>
            <a:pPr>
              <a:buNone/>
            </a:pPr>
            <a:r>
              <a:rPr lang="es-ES" sz="2000" dirty="0" smtClean="0"/>
              <a:t>Funcionaba correctamente.</a:t>
            </a:r>
          </a:p>
          <a:p>
            <a:endParaRPr lang="es-ES" sz="2000"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6</a:t>
            </a:fld>
            <a:endParaRPr lang="es-ES"/>
          </a:p>
        </p:txBody>
      </p:sp>
      <p:pic>
        <p:nvPicPr>
          <p:cNvPr id="1028" name="Picture 4"/>
          <p:cNvPicPr>
            <a:picLocks noChangeAspect="1" noChangeArrowheads="1"/>
          </p:cNvPicPr>
          <p:nvPr/>
        </p:nvPicPr>
        <p:blipFill>
          <a:blip r:embed="rId3" cstate="print"/>
          <a:srcRect/>
          <a:stretch>
            <a:fillRect/>
          </a:stretch>
        </p:blipFill>
        <p:spPr bwMode="auto">
          <a:xfrm>
            <a:off x="4716016" y="3933056"/>
            <a:ext cx="3024336" cy="270598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PRIMERA PARTE</a:t>
            </a:r>
            <a:endParaRPr lang="es-ES" dirty="0"/>
          </a:p>
        </p:txBody>
      </p:sp>
      <p:sp>
        <p:nvSpPr>
          <p:cNvPr id="3" name="2 Marcador de contenido"/>
          <p:cNvSpPr>
            <a:spLocks noGrp="1"/>
          </p:cNvSpPr>
          <p:nvPr>
            <p:ph sz="quarter" idx="1"/>
          </p:nvPr>
        </p:nvSpPr>
        <p:spPr/>
        <p:txBody>
          <a:bodyPr>
            <a:normAutofit/>
          </a:bodyPr>
          <a:lstStyle/>
          <a:p>
            <a:pPr marL="274320" lvl="1">
              <a:spcBef>
                <a:spcPts val="600"/>
              </a:spcBef>
              <a:buSzPct val="70000"/>
              <a:buNone/>
            </a:pPr>
            <a:r>
              <a:rPr lang="es-ES" sz="2400" dirty="0" smtClean="0"/>
              <a:t>4) Modificación de programas en  C existentes en el robot y posterior comprobación.</a:t>
            </a:r>
          </a:p>
          <a:p>
            <a:pPr marL="274320" lvl="1">
              <a:spcBef>
                <a:spcPts val="600"/>
              </a:spcBef>
              <a:buSzPct val="70000"/>
              <a:buNone/>
            </a:pPr>
            <a:endParaRPr lang="es-ES" sz="2400" dirty="0" smtClean="0"/>
          </a:p>
          <a:p>
            <a:r>
              <a:rPr lang="es-ES" sz="2200" dirty="0" smtClean="0"/>
              <a:t>Modificación de comandos relativos a los motores del SRV1b, dentro de </a:t>
            </a:r>
            <a:r>
              <a:rPr lang="es-ES" sz="2200" dirty="0" err="1" smtClean="0"/>
              <a:t>srv.c</a:t>
            </a:r>
            <a:r>
              <a:rPr lang="es-ES" sz="2200" dirty="0" smtClean="0"/>
              <a:t>. </a:t>
            </a:r>
          </a:p>
          <a:p>
            <a:endParaRPr lang="es-ES" sz="2200" dirty="0" smtClean="0"/>
          </a:p>
          <a:p>
            <a:r>
              <a:rPr lang="es-ES" sz="2200" dirty="0" smtClean="0"/>
              <a:t>Posteriores pruebas afectaron a la comunicación inalámbrica, con lo que no se pudo continuar trabajando en esta parte del proyecto.</a:t>
            </a:r>
          </a:p>
          <a:p>
            <a:endParaRPr lang="es-ES" sz="2200" dirty="0" smtClean="0"/>
          </a:p>
          <a:p>
            <a:r>
              <a:rPr lang="es-ES" sz="2200" dirty="0" smtClean="0"/>
              <a:t>Debido a esto, cambiamos de robot y pensamos en controlarlo mediante </a:t>
            </a:r>
            <a:r>
              <a:rPr lang="es-ES" sz="2200" dirty="0" err="1" smtClean="0"/>
              <a:t>Matlab</a:t>
            </a:r>
            <a:r>
              <a:rPr lang="es-ES" sz="2200" dirty="0" smtClean="0"/>
              <a:t>.</a:t>
            </a:r>
          </a:p>
          <a:p>
            <a:endParaRPr lang="es-ES" sz="2000" dirty="0" smtClean="0"/>
          </a:p>
          <a:p>
            <a:endParaRPr lang="es-ES" sz="2000" dirty="0" smtClean="0"/>
          </a:p>
          <a:p>
            <a:endParaRPr lang="es-ES" sz="2000"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7</a:t>
            </a:fld>
            <a:endParaRPr lang="es-E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SEGUNDA PARTE</a:t>
            </a:r>
            <a:endParaRPr lang="es-ES" dirty="0"/>
          </a:p>
        </p:txBody>
      </p:sp>
      <p:sp>
        <p:nvSpPr>
          <p:cNvPr id="3" name="2 Marcador de contenido"/>
          <p:cNvSpPr>
            <a:spLocks noGrp="1"/>
          </p:cNvSpPr>
          <p:nvPr>
            <p:ph sz="quarter" idx="1"/>
          </p:nvPr>
        </p:nvSpPr>
        <p:spPr/>
        <p:txBody>
          <a:bodyPr>
            <a:normAutofit lnSpcReduction="10000"/>
          </a:bodyPr>
          <a:lstStyle/>
          <a:p>
            <a:r>
              <a:rPr lang="es-ES" dirty="0" smtClean="0"/>
              <a:t>Cambio de robot.</a:t>
            </a:r>
          </a:p>
          <a:p>
            <a:pPr>
              <a:buNone/>
            </a:pPr>
            <a:endParaRPr lang="es-ES" dirty="0" smtClean="0"/>
          </a:p>
          <a:p>
            <a:r>
              <a:rPr lang="es-ES" dirty="0" smtClean="0"/>
              <a:t>OBJETIVO: Controlar el robot desde </a:t>
            </a:r>
            <a:r>
              <a:rPr lang="es-ES" dirty="0" err="1" smtClean="0"/>
              <a:t>Matlab</a:t>
            </a:r>
            <a:r>
              <a:rPr lang="es-ES" dirty="0" smtClean="0"/>
              <a:t>, ya que no se había hecho.</a:t>
            </a:r>
          </a:p>
          <a:p>
            <a:endParaRPr lang="es-ES" dirty="0" smtClean="0"/>
          </a:p>
          <a:p>
            <a:r>
              <a:rPr lang="es-ES" dirty="0" smtClean="0"/>
              <a:t>EJEMPLO DE APLICACIÓN: Seguimiento de líneas.</a:t>
            </a:r>
          </a:p>
          <a:p>
            <a:endParaRPr lang="es-ES" dirty="0" smtClean="0"/>
          </a:p>
          <a:p>
            <a:r>
              <a:rPr lang="es-ES" dirty="0" smtClean="0"/>
              <a:t>EXPERIMENTO PREVIO: Analizar el tiempo de captura de imágenes del SRVB1 a través de </a:t>
            </a:r>
            <a:r>
              <a:rPr lang="es-ES" dirty="0" err="1" smtClean="0"/>
              <a:t>Matlab</a:t>
            </a:r>
            <a:r>
              <a:rPr lang="es-ES" dirty="0" smtClean="0"/>
              <a:t>, para cada calidad  y resolución posibles en este robot.</a:t>
            </a:r>
          </a:p>
          <a:p>
            <a:endParaRPr lang="es-ES" dirty="0" smtClean="0"/>
          </a:p>
          <a:p>
            <a:pPr>
              <a:buNone/>
            </a:pPr>
            <a:endParaRPr lang="es-ES" dirty="0" smtClean="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8</a:t>
            </a:fld>
            <a:endParaRPr lang="es-E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SEGUNDA PARTE</a:t>
            </a:r>
            <a:endParaRPr lang="es-ES" dirty="0"/>
          </a:p>
        </p:txBody>
      </p:sp>
      <p:sp>
        <p:nvSpPr>
          <p:cNvPr id="3" name="2 Marcador de contenido"/>
          <p:cNvSpPr>
            <a:spLocks noGrp="1"/>
          </p:cNvSpPr>
          <p:nvPr>
            <p:ph sz="quarter" idx="1"/>
          </p:nvPr>
        </p:nvSpPr>
        <p:spPr/>
        <p:txBody>
          <a:bodyPr>
            <a:normAutofit/>
          </a:bodyPr>
          <a:lstStyle/>
          <a:p>
            <a:r>
              <a:rPr lang="es-ES" dirty="0" smtClean="0"/>
              <a:t>Búsqueda de información sobre el uso de </a:t>
            </a:r>
            <a:r>
              <a:rPr lang="es-ES" dirty="0" err="1" smtClean="0"/>
              <a:t>Matlab</a:t>
            </a:r>
            <a:r>
              <a:rPr lang="es-ES" dirty="0" smtClean="0"/>
              <a:t> en el SRV1b.</a:t>
            </a:r>
          </a:p>
          <a:p>
            <a:r>
              <a:rPr lang="es-ES" dirty="0" smtClean="0"/>
              <a:t>Encontramos una </a:t>
            </a:r>
            <a:r>
              <a:rPr lang="es-ES" dirty="0" err="1" smtClean="0"/>
              <a:t>toolbox</a:t>
            </a:r>
            <a:r>
              <a:rPr lang="es-ES" dirty="0" smtClean="0"/>
              <a:t> creada por la Universidad de </a:t>
            </a:r>
            <a:r>
              <a:rPr lang="es-ES" dirty="0" err="1" smtClean="0"/>
              <a:t>Drexel</a:t>
            </a:r>
            <a:r>
              <a:rPr lang="es-ES" dirty="0" smtClean="0"/>
              <a:t> en </a:t>
            </a:r>
            <a:r>
              <a:rPr lang="es-ES" dirty="0" err="1" smtClean="0"/>
              <a:t>Philadelphia</a:t>
            </a:r>
            <a:r>
              <a:rPr lang="es-ES" dirty="0" smtClean="0"/>
              <a:t> (USA) para el SRV1b.</a:t>
            </a:r>
          </a:p>
          <a:p>
            <a:pPr>
              <a:buNone/>
            </a:pPr>
            <a:r>
              <a:rPr lang="es-ES" dirty="0" smtClean="0"/>
              <a:t>	(</a:t>
            </a:r>
            <a:r>
              <a:rPr lang="es-ES" dirty="0" smtClean="0">
                <a:hlinkClick r:id="rId3"/>
              </a:rPr>
              <a:t>http://robotics.mem.drexel.edu/SRV1code/index.html</a:t>
            </a:r>
            <a:r>
              <a:rPr lang="es-ES" dirty="0" smtClean="0"/>
              <a:t>).</a:t>
            </a:r>
          </a:p>
          <a:p>
            <a:r>
              <a:rPr lang="es-ES" dirty="0" smtClean="0"/>
              <a:t>Estudio y prueba de las funciones de la </a:t>
            </a:r>
            <a:r>
              <a:rPr lang="es-ES" dirty="0" err="1" smtClean="0"/>
              <a:t>toolbox</a:t>
            </a:r>
            <a:r>
              <a:rPr lang="es-ES" dirty="0" smtClean="0"/>
              <a:t>.</a:t>
            </a:r>
          </a:p>
          <a:p>
            <a:r>
              <a:rPr lang="es-ES" dirty="0" smtClean="0"/>
              <a:t>Una vez comprobado que funcionaban, se analizó la posibilidad de usarlo para nuestra aplicación y se decidió usar esta </a:t>
            </a:r>
            <a:r>
              <a:rPr lang="es-ES" dirty="0" err="1" smtClean="0"/>
              <a:t>toolbox</a:t>
            </a:r>
            <a:r>
              <a:rPr lang="es-ES" dirty="0" smtClean="0"/>
              <a:t>.</a:t>
            </a:r>
          </a:p>
          <a:p>
            <a:endParaRPr lang="es-ES" dirty="0" smtClean="0"/>
          </a:p>
          <a:p>
            <a:endParaRPr lang="es-ES"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9</a:t>
            </a:fld>
            <a:endParaRPr lang="es-E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923</TotalTime>
  <Words>3038</Words>
  <Application>Microsoft Office PowerPoint</Application>
  <PresentationFormat>Presentación en pantalla (4:3)</PresentationFormat>
  <Paragraphs>281</Paragraphs>
  <Slides>27</Slides>
  <Notes>24</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Mirador</vt:lpstr>
      <vt:lpstr>         DESCRIPCIÓN Y DESARROLLO DE APLICACIONES SOBRE EL ROBOT MÓVIL SURVEYOR SRV1B   </vt:lpstr>
      <vt:lpstr>ÍNDICE DE LA PRESENTACIÓN</vt:lpstr>
      <vt:lpstr>INTRODUCCIÓN</vt:lpstr>
      <vt:lpstr>PRIMERA PARTE</vt:lpstr>
      <vt:lpstr>PRIMERA PARTE</vt:lpstr>
      <vt:lpstr> PRIMERA PARTE</vt:lpstr>
      <vt:lpstr>PRIMERA PARTE</vt:lpstr>
      <vt:lpstr>SEGUNDA PARTE</vt:lpstr>
      <vt:lpstr>SEGUNDA PARTE</vt:lpstr>
      <vt:lpstr>SEGUNDA PARTE</vt:lpstr>
      <vt:lpstr>SEGUNDA PARTE</vt:lpstr>
      <vt:lpstr>SEGUNDA PARTE</vt:lpstr>
      <vt:lpstr>SEGUNDA PARTE</vt:lpstr>
      <vt:lpstr>SEGUNDA PARTE</vt:lpstr>
      <vt:lpstr>SEGUNDA PARTE</vt:lpstr>
      <vt:lpstr>SEGUNDA PARTE</vt:lpstr>
      <vt:lpstr>SEGUNDA PARTE</vt:lpstr>
      <vt:lpstr>SEGUNDA PARTE</vt:lpstr>
      <vt:lpstr>SEGUNDA PARTE</vt:lpstr>
      <vt:lpstr>SEGUNDA PARTE</vt:lpstr>
      <vt:lpstr>SEGUNDA PARTE</vt:lpstr>
      <vt:lpstr>SEGUNDA PARTE</vt:lpstr>
      <vt:lpstr>SEGUNDA PARTE</vt:lpstr>
      <vt:lpstr>SEGUNDA PARTE</vt:lpstr>
      <vt:lpstr>SEGUNDA PARTE</vt:lpstr>
      <vt:lpstr>SEGUNDA PARTE</vt:lpstr>
      <vt:lpstr>POSIBLES TRABAJOS FUTUROS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DESCRIPCIÓN Y DESARROLLO DE APLICACIONES SOBRE ROBOT MÓVIL SURVEYOR SRV1B   </dc:title>
  <cp:lastModifiedBy> </cp:lastModifiedBy>
  <cp:revision>117</cp:revision>
  <dcterms:modified xsi:type="dcterms:W3CDTF">2011-12-06T09:44:46Z</dcterms:modified>
</cp:coreProperties>
</file>